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6" r:id="rId3"/>
    <p:sldId id="360" r:id="rId4"/>
    <p:sldId id="371" r:id="rId5"/>
    <p:sldId id="343" r:id="rId6"/>
    <p:sldId id="315" r:id="rId7"/>
    <p:sldId id="390" r:id="rId8"/>
    <p:sldId id="344" r:id="rId9"/>
    <p:sldId id="351" r:id="rId10"/>
    <p:sldId id="368" r:id="rId11"/>
    <p:sldId id="389" r:id="rId12"/>
    <p:sldId id="370" r:id="rId13"/>
    <p:sldId id="388" r:id="rId14"/>
    <p:sldId id="377" r:id="rId15"/>
    <p:sldId id="378" r:id="rId16"/>
    <p:sldId id="393" r:id="rId17"/>
    <p:sldId id="330" r:id="rId18"/>
    <p:sldId id="363" r:id="rId19"/>
    <p:sldId id="384" r:id="rId20"/>
    <p:sldId id="380" r:id="rId21"/>
    <p:sldId id="349" r:id="rId22"/>
    <p:sldId id="312" r:id="rId23"/>
    <p:sldId id="290" r:id="rId24"/>
    <p:sldId id="39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B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7" autoAdjust="0"/>
    <p:restoredTop sz="96417" autoAdjust="0"/>
  </p:normalViewPr>
  <p:slideViewPr>
    <p:cSldViewPr>
      <p:cViewPr>
        <p:scale>
          <a:sx n="100" d="100"/>
          <a:sy n="100" d="100"/>
        </p:scale>
        <p:origin x="-896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AEC76-F6EA-C24E-AD45-BAC5948F521D}" type="datetimeFigureOut">
              <a:rPr lang="en-US" smtClean="0"/>
              <a:pPr/>
              <a:t>9/19/17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81428-84DA-684A-9DA4-B212813B07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884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794CB-14D2-462F-89D2-C9F62F40C854}" type="datetimeFigureOut">
              <a:rPr lang="en-US" smtClean="0"/>
              <a:pPr/>
              <a:t>9/19/17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0015F-B5A8-4A68-B439-69372DD55B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53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ＭＳ Ｐ明朝" charset="-128"/>
              </a:rPr>
              <a:t>We all – from taxpayers to politicians - should be reminded about the value of fundamental physics research: the way Michael Faraday responded to the Great Britain’s  minister of finance – and future prime minister – who question usefulness of this fundamental research.</a:t>
            </a:r>
          </a:p>
          <a:p>
            <a:r>
              <a:rPr kumimoji="1" lang="en-US" sz="1200" b="1" kern="1200" dirty="0" smtClean="0">
                <a:solidFill>
                  <a:schemeClr val="tx1"/>
                </a:solidFill>
                <a:effectLst/>
                <a:latin typeface="Arial" charset="0"/>
                <a:ea typeface="ＭＳ Ｐ明朝" charset="-128"/>
                <a:cs typeface="ＭＳ Ｐ明朝" charset="-128"/>
              </a:rPr>
              <a:t>CLICK</a:t>
            </a:r>
            <a:endParaRPr kumimoji="1" lang="en-US" sz="1200" kern="1200" dirty="0">
              <a:solidFill>
                <a:schemeClr val="tx1"/>
              </a:solidFill>
              <a:effectLst/>
              <a:latin typeface="Arial" charset="0"/>
              <a:ea typeface="ＭＳ Ｐ明朝" charset="-128"/>
              <a:cs typeface="ＭＳ Ｐ明朝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698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2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97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8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8DF446-64CE-284E-AA26-EC7925AE6F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28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559CD-77A3-1545-8738-DF809DA0455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58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B88FB-66E8-F240-9BC2-E63D84E3526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0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77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5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1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3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06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99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2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13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89DCD-FBAB-45CA-89FC-94BA228AD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14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9144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50800" tIns="50800" rIns="9144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ym typeface="Arial" charset="0"/>
              </a:rPr>
              <a:t>Click to edit Master title style</a:t>
            </a:r>
          </a:p>
        </p:txBody>
      </p:sp>
      <p:sp>
        <p:nvSpPr>
          <p:cNvPr id="1027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758238" y="6540500"/>
            <a:ext cx="3127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Times New Roman"/>
                <a:ea typeface="ＭＳ Ｐゴシック" charset="0"/>
                <a:cs typeface="Times New Roman"/>
              </a:defRPr>
            </a:lvl1pPr>
            <a:lvl2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ＭＳ Ｐゴシック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3CFECD-02F2-ED48-AA70-93D2180F810F}" type="slidenum">
              <a:rPr lang="en-US">
                <a:solidFill>
                  <a:srgbClr val="000000"/>
                </a:solidFill>
                <a:sym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000000"/>
              </a:solidFill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43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  <p:hf hdr="0"/>
  <p:txStyles>
    <p:titleStyle>
      <a:lvl1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effectLst>
            <a:innerShdw blurRad="63500" dist="50800">
              <a:prstClr val="black">
                <a:alpha val="50000"/>
              </a:prstClr>
            </a:innerShdw>
          </a:effectLst>
          <a:latin typeface="Times New Roman"/>
          <a:ea typeface="+mj-ea"/>
          <a:cs typeface="Times New Roman"/>
          <a:sym typeface="Arial" charset="0"/>
        </a:defRPr>
      </a:lvl1pPr>
      <a:lvl2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2pPr>
      <a:lvl3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3pPr>
      <a:lvl4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4pPr>
      <a:lvl5pPr marL="39688" indent="-39688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FF"/>
          </a:solidFill>
          <a:latin typeface="Times New Roman" charset="0"/>
          <a:ea typeface="ヒラギノ角ゴ ProN W3" charset="0"/>
          <a:cs typeface="ヒラギノ角ゴ ProN W3" charset="0"/>
          <a:sym typeface="Arial" charset="0"/>
        </a:defRPr>
      </a:lvl5pPr>
      <a:lvl6pPr marL="4968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540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4112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6848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82588" indent="-342900" algn="l" rtl="0" eaLnBrk="0" fontAlgn="base" hangingPunct="0">
        <a:spcBef>
          <a:spcPts val="700"/>
        </a:spcBef>
        <a:spcAft>
          <a:spcPct val="0"/>
        </a:spcAft>
        <a:buSzPct val="100000"/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731838" indent="-28575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2pPr>
      <a:lvl3pPr marL="1131888" indent="-228600" algn="l" rtl="0" eaLnBrk="0" fontAlgn="base" hangingPunct="0">
        <a:spcBef>
          <a:spcPts val="600"/>
        </a:spcBef>
        <a:spcAft>
          <a:spcPct val="0"/>
        </a:spcAft>
        <a:buSzPct val="100000"/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3pPr>
      <a:lvl4pPr marL="1589088" indent="-228600" algn="l" rtl="0" eaLnBrk="0" fontAlgn="base" hangingPunct="0">
        <a:spcBef>
          <a:spcPts val="500"/>
        </a:spcBef>
        <a:spcAft>
          <a:spcPct val="0"/>
        </a:spcAft>
        <a:buSzPct val="100000"/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4pPr>
      <a:lvl5pPr marL="2046288" indent="-228600" algn="l" rtl="0" eaLnBrk="0" fontAlgn="base" hangingPunct="0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5pPr>
      <a:lvl6pPr marL="25034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29606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4178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3875088" indent="-228600" algn="l" rtl="0" fontAlgn="base">
        <a:spcBef>
          <a:spcPts val="500"/>
        </a:spcBef>
        <a:spcAft>
          <a:spcPct val="0"/>
        </a:spcAft>
        <a:buSzPct val="100000"/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3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3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oleObject" Target="../embeddings/oleObject2.bin"/><Relationship Id="rId7" Type="http://schemas.openxmlformats.org/officeDocument/2006/relationships/image" Target="../media/image37.emf"/><Relationship Id="rId8" Type="http://schemas.openxmlformats.org/officeDocument/2006/relationships/image" Target="../media/image4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image" Target="../media/image48.jpeg"/><Relationship Id="rId5" Type="http://schemas.openxmlformats.org/officeDocument/2006/relationships/image" Target="../media/image49.jpeg"/><Relationship Id="rId6" Type="http://schemas.openxmlformats.org/officeDocument/2006/relationships/image" Target="../media/image50.png"/><Relationship Id="rId7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4" Type="http://schemas.openxmlformats.org/officeDocument/2006/relationships/image" Target="../media/image54.emf"/><Relationship Id="rId5" Type="http://schemas.openxmlformats.org/officeDocument/2006/relationships/image" Target="../media/image5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hyperlink" Target="http://sb.cc.stonybrook.edu/news/general/2017-08-15-research-center-established-to-explore-least-understood-forces.php" TargetMode="Externa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5" Type="http://schemas.openxmlformats.org/officeDocument/2006/relationships/image" Target="../media/image66.jpeg"/><Relationship Id="rId6" Type="http://schemas.openxmlformats.org/officeDocument/2006/relationships/image" Target="../media/image67.jpeg"/><Relationship Id="rId7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11.jpe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4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6" descr="BNL_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9784" y="1562733"/>
            <a:ext cx="2009016" cy="72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152400"/>
            <a:ext cx="8915400" cy="1066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A New Particle Collider to Explore the Wonderful and Dynamical Inner Microcosm of the Visible Matter</a:t>
            </a:r>
            <a:endParaRPr lang="en-US" sz="2800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58674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pc="50" dirty="0" smtClean="0">
                <a:ln w="11430"/>
                <a:solidFill>
                  <a:srgbClr val="FF0000"/>
                </a:solidFill>
              </a:rPr>
              <a:t>1</a:t>
            </a:r>
            <a:r>
              <a:rPr lang="en-US" sz="2400" b="1" spc="50" baseline="30000" dirty="0" smtClean="0">
                <a:ln w="11430"/>
                <a:solidFill>
                  <a:srgbClr val="FF0000"/>
                </a:solidFill>
              </a:rPr>
              <a:t>st</a:t>
            </a:r>
            <a:r>
              <a:rPr lang="en-US" sz="2400" b="1" spc="50" dirty="0" smtClean="0">
                <a:ln w="11430"/>
                <a:solidFill>
                  <a:srgbClr val="FF0000"/>
                </a:solidFill>
              </a:rPr>
              <a:t> Italian American Scientist of Long Island Meeting </a:t>
            </a:r>
          </a:p>
          <a:p>
            <a:pPr algn="ctr"/>
            <a:r>
              <a:rPr lang="en-US" sz="2400" b="1" spc="50" dirty="0" smtClean="0">
                <a:ln w="11430"/>
                <a:solidFill>
                  <a:srgbClr val="FF0000"/>
                </a:solidFill>
              </a:rPr>
              <a:t>Stony Brook University </a:t>
            </a:r>
            <a:r>
              <a:rPr lang="mr-IN" sz="2400" b="1" spc="50" dirty="0" smtClean="0">
                <a:ln w="11430"/>
                <a:solidFill>
                  <a:srgbClr val="FF0000"/>
                </a:solidFill>
              </a:rPr>
              <a:t>–</a:t>
            </a:r>
            <a:r>
              <a:rPr lang="en-US" sz="2400" b="1" spc="50" dirty="0" smtClean="0">
                <a:ln w="11430"/>
                <a:solidFill>
                  <a:srgbClr val="FF0000"/>
                </a:solidFill>
              </a:rPr>
              <a:t> Sep 23, 2017  </a:t>
            </a:r>
            <a:endParaRPr lang="it-IT" sz="2400" b="1" spc="50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0"/>
            <a:ext cx="1828800" cy="45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29000" y="1050667"/>
            <a:ext cx="2440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</a:rPr>
              <a:t>Salvatore Fazio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209800"/>
            <a:ext cx="6883400" cy="354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5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228600" y="4215824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1" cap="all" spc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omic Sans MS Bold"/>
                <a:ea typeface="+mj-ea"/>
                <a:cs typeface="Comic Sans MS Bold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/>
            <a:r>
              <a:rPr lang="en-US" sz="2400" i="0" cap="none" dirty="0" smtClean="0">
                <a:solidFill>
                  <a:srgbClr val="FF0000"/>
                </a:solidFill>
                <a:effectLst/>
              </a:rPr>
              <a:t>A precision machine!</a:t>
            </a:r>
          </a:p>
          <a:p>
            <a:pPr algn="ctr"/>
            <a:r>
              <a:rPr lang="en-US" sz="2000" cap="none" dirty="0" smtClean="0">
                <a:effectLst/>
              </a:rPr>
              <a:t>The</a:t>
            </a:r>
            <a:r>
              <a:rPr lang="en-US" sz="2000" cap="none" dirty="0" smtClean="0">
                <a:effectLst/>
              </a:rPr>
              <a:t> </a:t>
            </a:r>
            <a:r>
              <a:rPr lang="en-US" sz="2000" cap="none" dirty="0" smtClean="0">
                <a:solidFill>
                  <a:srgbClr val="FF6600"/>
                </a:solidFill>
                <a:effectLst/>
              </a:rPr>
              <a:t>“luminosity” </a:t>
            </a:r>
            <a:r>
              <a:rPr lang="en-US" sz="2000" cap="none" dirty="0" smtClean="0">
                <a:effectLst/>
              </a:rPr>
              <a:t>is</a:t>
            </a:r>
            <a:r>
              <a:rPr lang="en-US" sz="2000" cap="none" dirty="0" smtClean="0">
                <a:effectLst/>
              </a:rPr>
              <a:t> </a:t>
            </a:r>
            <a:r>
              <a:rPr lang="en-US" sz="2000" cap="none" dirty="0" smtClean="0">
                <a:effectLst/>
              </a:rPr>
              <a:t>the</a:t>
            </a:r>
            <a:r>
              <a:rPr lang="en-US" sz="2000" cap="none" dirty="0" smtClean="0">
                <a:effectLst/>
              </a:rPr>
              <a:t> number of interactions per second per area. </a:t>
            </a:r>
            <a:r>
              <a:rPr lang="en-US" sz="2000" cap="none" dirty="0" smtClean="0">
                <a:effectLst/>
              </a:rPr>
              <a:t>It gives the</a:t>
            </a:r>
            <a:r>
              <a:rPr lang="en-US" sz="2000" cap="none" dirty="0" smtClean="0">
                <a:effectLst/>
              </a:rPr>
              <a:t> idea of the productivity of a collider</a:t>
            </a:r>
            <a:endParaRPr lang="en-US" sz="2000" cap="none" dirty="0">
              <a:effectLst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The</a:t>
            </a:r>
            <a:r>
              <a:rPr lang="en-US" sz="2800" b="1" dirty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 E</a:t>
            </a:r>
            <a:r>
              <a:rPr lang="en-US" sz="28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lectron-Ion Collider (EIC)-eRHIC: </a:t>
            </a:r>
          </a:p>
          <a:p>
            <a:pPr algn="ctr"/>
            <a:r>
              <a:rPr lang="en-US" sz="28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A giant microscope!</a:t>
            </a:r>
            <a:endParaRPr lang="en-US" sz="2800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0600" y="5054024"/>
            <a:ext cx="7239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Electron-Ion Collider Luminosity: </a:t>
            </a:r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&gt;</a:t>
            </a:r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 </a:t>
            </a:r>
            <a:r>
              <a:rPr lang="en-US" sz="1600" b="1" dirty="0" smtClean="0">
                <a:latin typeface="Gill Sas"/>
                <a:cs typeface="Gill Sas"/>
              </a:rPr>
              <a:t>10</a:t>
            </a:r>
            <a:r>
              <a:rPr lang="en-US" sz="1600" b="1" baseline="30000" dirty="0" smtClean="0">
                <a:latin typeface="Gill Sas"/>
                <a:cs typeface="Gill Sas"/>
              </a:rPr>
              <a:t>34 </a:t>
            </a:r>
            <a:r>
              <a:rPr lang="en-US" sz="1600" b="1" dirty="0" smtClean="0">
                <a:latin typeface="Gill Sas"/>
                <a:cs typeface="Gill Sas"/>
              </a:rPr>
              <a:t>events/(cm</a:t>
            </a:r>
            <a:r>
              <a:rPr lang="en-US" sz="1600" b="1" baseline="30000" dirty="0" smtClean="0">
                <a:latin typeface="Gill Sas"/>
                <a:cs typeface="Gill Sas"/>
              </a:rPr>
              <a:t>2</a:t>
            </a:r>
            <a:r>
              <a:rPr lang="en-US" sz="1600" b="1" dirty="0" smtClean="0">
                <a:latin typeface="Gill Sas"/>
                <a:cs typeface="Gill Sas"/>
              </a:rPr>
              <a:t> *s) </a:t>
            </a:r>
            <a:r>
              <a:rPr lang="en-US" sz="1600" b="1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 </a:t>
            </a:r>
          </a:p>
          <a:p>
            <a:pPr algn="ctr"/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(</a:t>
            </a:r>
            <a:r>
              <a:rPr lang="en-US" sz="1600" b="1" dirty="0" smtClean="0">
                <a:solidFill>
                  <a:srgbClr val="FF0000"/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100 times higher </a:t>
            </a:r>
            <a:r>
              <a:rPr lang="en-US" sz="1600" b="1" dirty="0" smtClean="0">
                <a:solidFill>
                  <a:srgbClr val="000000"/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than the</a:t>
            </a:r>
            <a:r>
              <a:rPr lang="en-US" sz="1600" b="1" dirty="0" smtClean="0">
                <a:solidFill>
                  <a:srgbClr val="000000"/>
                </a:solidFill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 previous electron-proton collider: HERA)</a:t>
            </a:r>
            <a:endParaRPr lang="en-US" sz="1600" b="1" dirty="0" smtClean="0">
              <a:solidFill>
                <a:srgbClr val="000000"/>
              </a:solidFill>
              <a:latin typeface="Arial Bold" pitchFamily="5" charset="0"/>
              <a:ea typeface="Arial Bold" pitchFamily="5" charset="0"/>
              <a:cs typeface="Arial Bold" pitchFamily="5" charset="0"/>
              <a:sym typeface="Arial Bold" pitchFamily="5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600" y="5739824"/>
            <a:ext cx="8610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</a:rPr>
              <a:t>C</a:t>
            </a:r>
            <a:r>
              <a:rPr lang="en-US" sz="1600" b="1" dirty="0" smtClean="0">
                <a:solidFill>
                  <a:srgbClr val="000000"/>
                </a:solidFill>
              </a:rPr>
              <a:t>omputer simulation shows that an EIC will allow us to measure physical observables in tiny bins, while producing for each of them </a:t>
            </a:r>
            <a:r>
              <a:rPr lang="en-US" sz="1600" b="1" dirty="0" smtClean="0">
                <a:solidFill>
                  <a:srgbClr val="000000"/>
                </a:solidFill>
              </a:rPr>
              <a:t>enough data to make high precision measurements</a:t>
            </a:r>
            <a:endParaRPr lang="en-US" sz="1600" b="1" dirty="0" smtClean="0">
              <a:solidFill>
                <a:srgbClr val="000000"/>
              </a:solidFill>
            </a:endParaRPr>
          </a:p>
        </p:txBody>
      </p:sp>
      <p:pic>
        <p:nvPicPr>
          <p:cNvPr id="15" name="Picture 2" descr="http://rds.yahoo.com/_ylt=A0WTefNgn3RK7IsAIeGjzbkF/SIG=126ai9lb5/EXP=1249243360/**http%3A/www.radiationservices.net/Images/pixels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990600"/>
            <a:ext cx="3371850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ight Arrow 15"/>
          <p:cNvSpPr/>
          <p:nvPr/>
        </p:nvSpPr>
        <p:spPr>
          <a:xfrm rot="10800000">
            <a:off x="4572000" y="2438399"/>
            <a:ext cx="3386840" cy="404140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09600" y="2133600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8000"/>
                </a:solidFill>
                <a:latin typeface="Arial" charset="0"/>
                <a:cs typeface="Arial" charset="0"/>
              </a:rPr>
              <a:t>Electrons</a:t>
            </a:r>
            <a:endParaRPr lang="en-US" b="1" dirty="0">
              <a:solidFill>
                <a:srgbClr val="008000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248400" y="2133600"/>
            <a:ext cx="1905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Protons/Nuclei</a:t>
            </a:r>
            <a:endParaRPr lang="en-US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23" name="Group 8"/>
          <p:cNvGrpSpPr>
            <a:grpSpLocks/>
          </p:cNvGrpSpPr>
          <p:nvPr/>
        </p:nvGrpSpPr>
        <p:grpSpPr bwMode="auto">
          <a:xfrm>
            <a:off x="8019508" y="2590800"/>
            <a:ext cx="1048292" cy="951399"/>
            <a:chOff x="3264" y="2064"/>
            <a:chExt cx="624" cy="576"/>
          </a:xfrm>
        </p:grpSpPr>
        <p:sp>
          <p:nvSpPr>
            <p:cNvPr id="24" name="Oval 9"/>
            <p:cNvSpPr>
              <a:spLocks noChangeAspect="1" noChangeArrowheads="1"/>
            </p:cNvSpPr>
            <p:nvPr/>
          </p:nvSpPr>
          <p:spPr bwMode="auto">
            <a:xfrm>
              <a:off x="3360" y="2064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6" name="Oval 10"/>
            <p:cNvSpPr>
              <a:spLocks noChangeAspect="1" noChangeArrowheads="1"/>
            </p:cNvSpPr>
            <p:nvPr/>
          </p:nvSpPr>
          <p:spPr bwMode="auto">
            <a:xfrm>
              <a:off x="3648" y="240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7" name="Oval 11"/>
            <p:cNvSpPr>
              <a:spLocks noChangeAspect="1" noChangeArrowheads="1"/>
            </p:cNvSpPr>
            <p:nvPr/>
          </p:nvSpPr>
          <p:spPr bwMode="auto">
            <a:xfrm>
              <a:off x="3648" y="2112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8" name="Oval 12"/>
            <p:cNvSpPr>
              <a:spLocks noChangeAspect="1" noChangeArrowheads="1"/>
            </p:cNvSpPr>
            <p:nvPr/>
          </p:nvSpPr>
          <p:spPr bwMode="auto">
            <a:xfrm>
              <a:off x="3504" y="2400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9" name="Oval 13"/>
            <p:cNvSpPr>
              <a:spLocks noChangeAspect="1" noChangeArrowheads="1"/>
            </p:cNvSpPr>
            <p:nvPr/>
          </p:nvSpPr>
          <p:spPr bwMode="auto">
            <a:xfrm>
              <a:off x="3360" y="240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1" name="Oval 14"/>
            <p:cNvSpPr>
              <a:spLocks noChangeAspect="1" noChangeArrowheads="1"/>
            </p:cNvSpPr>
            <p:nvPr/>
          </p:nvSpPr>
          <p:spPr bwMode="auto">
            <a:xfrm>
              <a:off x="3264" y="2304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2" name="Oval 15"/>
            <p:cNvSpPr>
              <a:spLocks noChangeAspect="1" noChangeArrowheads="1"/>
            </p:cNvSpPr>
            <p:nvPr/>
          </p:nvSpPr>
          <p:spPr bwMode="auto">
            <a:xfrm>
              <a:off x="3264" y="2160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5" name="Oval 16"/>
            <p:cNvSpPr>
              <a:spLocks noChangeAspect="1" noChangeArrowheads="1"/>
            </p:cNvSpPr>
            <p:nvPr/>
          </p:nvSpPr>
          <p:spPr bwMode="auto">
            <a:xfrm>
              <a:off x="3552" y="2064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6" name="Oval 17"/>
            <p:cNvSpPr>
              <a:spLocks noChangeAspect="1" noChangeArrowheads="1"/>
            </p:cNvSpPr>
            <p:nvPr/>
          </p:nvSpPr>
          <p:spPr bwMode="auto">
            <a:xfrm>
              <a:off x="3648" y="225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8" name="Oval 18"/>
            <p:cNvSpPr>
              <a:spLocks noChangeAspect="1" noChangeArrowheads="1"/>
            </p:cNvSpPr>
            <p:nvPr/>
          </p:nvSpPr>
          <p:spPr bwMode="auto">
            <a:xfrm>
              <a:off x="3456" y="2208"/>
              <a:ext cx="240" cy="240"/>
            </a:xfrm>
            <a:prstGeom prst="ellipse">
              <a:avLst/>
            </a:prstGeom>
            <a:solidFill>
              <a:srgbClr val="B60638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endParaRPr lang="en-US" sz="1900" dirty="0">
                <a:latin typeface="Comic Sans MS"/>
                <a:cs typeface="Comic Sans MS"/>
              </a:endParaRPr>
            </a:p>
          </p:txBody>
        </p:sp>
      </p:grpSp>
      <p:sp>
        <p:nvSpPr>
          <p:cNvPr id="39" name="Oval 7"/>
          <p:cNvSpPr>
            <a:spLocks noChangeAspect="1" noChangeArrowheads="1"/>
          </p:cNvSpPr>
          <p:nvPr/>
        </p:nvSpPr>
        <p:spPr bwMode="auto">
          <a:xfrm>
            <a:off x="8382000" y="1889584"/>
            <a:ext cx="403189" cy="396416"/>
          </a:xfrm>
          <a:prstGeom prst="ellipse">
            <a:avLst/>
          </a:prstGeom>
          <a:solidFill>
            <a:srgbClr val="2C07B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900" dirty="0" err="1">
                <a:solidFill>
                  <a:schemeClr val="bg1"/>
                </a:solidFill>
                <a:latin typeface="Comic Sans MS"/>
                <a:cs typeface="Comic Sans MS"/>
              </a:rPr>
              <a:t>p</a:t>
            </a:r>
            <a:endParaRPr lang="en-US" sz="19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58449" y="2432233"/>
            <a:ext cx="4284951" cy="317133"/>
            <a:chOff x="58449" y="5099233"/>
            <a:chExt cx="4284951" cy="317133"/>
          </a:xfrm>
        </p:grpSpPr>
        <p:sp>
          <p:nvSpPr>
            <p:cNvPr id="41" name="Right Arrow 40"/>
            <p:cNvSpPr/>
            <p:nvPr/>
          </p:nvSpPr>
          <p:spPr>
            <a:xfrm>
              <a:off x="762000" y="5181600"/>
              <a:ext cx="3581400" cy="192087"/>
            </a:xfrm>
            <a:prstGeom prst="rightArrow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4"/>
            <p:cNvSpPr>
              <a:spLocks noChangeAspect="1" noChangeArrowheads="1"/>
            </p:cNvSpPr>
            <p:nvPr/>
          </p:nvSpPr>
          <p:spPr bwMode="auto">
            <a:xfrm>
              <a:off x="58449" y="5099233"/>
              <a:ext cx="322551" cy="317133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smtClean="0">
                  <a:latin typeface="Comic Sans MS"/>
                  <a:cs typeface="Comic Sans MS"/>
                </a:rPr>
                <a:t>e</a:t>
              </a:r>
              <a:endParaRPr lang="en-US" sz="1900" baseline="30000" dirty="0">
                <a:latin typeface="Comic Sans MS"/>
                <a:cs typeface="Comic Sans MS"/>
              </a:endParaRPr>
            </a:p>
          </p:txBody>
        </p:sp>
      </p:grpSp>
      <p:sp>
        <p:nvSpPr>
          <p:cNvPr id="45" name="Text Box 36"/>
          <p:cNvSpPr txBox="1">
            <a:spLocks noChangeArrowheads="1"/>
          </p:cNvSpPr>
          <p:nvPr/>
        </p:nvSpPr>
        <p:spPr bwMode="auto">
          <a:xfrm>
            <a:off x="6705600" y="2983468"/>
            <a:ext cx="1371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(existing)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46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9312" y="2873403"/>
            <a:ext cx="1114502" cy="54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46"/>
          <p:cNvSpPr/>
          <p:nvPr/>
        </p:nvSpPr>
        <p:spPr>
          <a:xfrm>
            <a:off x="761362" y="2808058"/>
            <a:ext cx="1543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(to be built)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0" y="914400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An electron beam will be used to investigate the inner structure of our target beams (protons/nuclei)</a:t>
            </a:r>
            <a:endParaRPr lang="en-US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305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16" grpId="0" animBg="1"/>
      <p:bldP spid="19" grpId="0"/>
      <p:bldP spid="22" grpId="0"/>
      <p:bldP spid="39" grpId="0" animBg="1"/>
      <p:bldP spid="45" grpId="0"/>
      <p:bldP spid="47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331" name="Picture 3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14400"/>
            <a:ext cx="7632467" cy="4724400"/>
          </a:xfrm>
          <a:prstGeom prst="rect">
            <a:avLst/>
          </a:prstGeom>
        </p:spPr>
      </p:pic>
      <p:sp>
        <p:nvSpPr>
          <p:cNvPr id="8" name="Rectangle 75"/>
          <p:cNvSpPr>
            <a:spLocks/>
          </p:cNvSpPr>
          <p:nvPr/>
        </p:nvSpPr>
        <p:spPr bwMode="auto">
          <a:xfrm>
            <a:off x="495300" y="76200"/>
            <a:ext cx="82296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The EIC project @ BNL</a:t>
            </a: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: from </a:t>
            </a:r>
            <a:r>
              <a:rPr lang="en-US" sz="2800" dirty="0" smtClean="0">
                <a:solidFill>
                  <a:srgbClr val="0000FF"/>
                </a:solidFill>
                <a:ea typeface="MS PGothic" pitchFamily="34" charset="-128"/>
                <a:sym typeface="Comic Sans MS Bold" charset="0"/>
              </a:rPr>
              <a:t>RHIC</a:t>
            </a: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to</a:t>
            </a:r>
            <a:r>
              <a:rPr lang="en-US" sz="2800" dirty="0" smtClean="0">
                <a:solidFill>
                  <a:srgbClr val="0000FF"/>
                </a:solidFill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ea typeface="MS PGothic" pitchFamily="34" charset="-128"/>
                <a:sym typeface="Comic Sans MS Bold" charset="0"/>
              </a:rPr>
              <a:t>eRHIC</a:t>
            </a:r>
            <a:endParaRPr lang="en-US" sz="2800" dirty="0" smtClean="0">
              <a:solidFill>
                <a:srgbClr val="FF0000"/>
              </a:solidFill>
              <a:ea typeface="MS PGothic" pitchFamily="34" charset="-128"/>
              <a:sym typeface="Comic Sans MS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728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555066" y="533400"/>
            <a:ext cx="3597549" cy="3033893"/>
            <a:chOff x="5555066" y="852307"/>
            <a:chExt cx="3597549" cy="3033893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5066" y="852307"/>
              <a:ext cx="3597549" cy="2424293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6085044" y="3239869"/>
              <a:ext cx="26017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eRHIC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Brookhaven National Lab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470463" y="3581400"/>
            <a:ext cx="3634533" cy="2224384"/>
            <a:chOff x="5470463" y="4038600"/>
            <a:chExt cx="3634533" cy="222438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70463" y="4038600"/>
              <a:ext cx="3634533" cy="1726968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869569" y="5616653"/>
              <a:ext cx="31220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8000"/>
                  </a:solidFill>
                </a:rPr>
                <a:t>JLEIC</a:t>
              </a:r>
            </a:p>
            <a:p>
              <a:pPr algn="ctr"/>
              <a:r>
                <a:rPr lang="en-US" b="1" dirty="0" smtClean="0">
                  <a:solidFill>
                    <a:srgbClr val="008000"/>
                  </a:solidFill>
                </a:rPr>
                <a:t>Thomas Jefferson National Lab</a:t>
              </a:r>
              <a:endParaRPr lang="en-US" b="1" dirty="0">
                <a:solidFill>
                  <a:srgbClr val="008000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704195"/>
            <a:ext cx="5638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Mission: </a:t>
            </a:r>
            <a:r>
              <a:rPr lang="en-US" sz="2000" dirty="0" smtClean="0">
                <a:solidFill>
                  <a:srgbClr val="FF0000"/>
                </a:solidFill>
              </a:rPr>
              <a:t>precision study of the properties of the building blocks of matter </a:t>
            </a:r>
          </a:p>
          <a:p>
            <a:pPr marL="977900" indent="-977900"/>
            <a:endParaRPr lang="en-US" sz="2000" dirty="0" smtClean="0">
              <a:solidFill>
                <a:srgbClr val="FF0000"/>
              </a:solidFill>
            </a:endParaRP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b="1" dirty="0" smtClean="0"/>
              <a:t>world’s first collider </a:t>
            </a:r>
            <a:r>
              <a:rPr lang="en-US" sz="2000" dirty="0" smtClean="0"/>
              <a:t>of</a:t>
            </a:r>
            <a:r>
              <a:rPr lang="en-US" sz="2000" dirty="0" smtClean="0"/>
              <a:t> polarized electron </a:t>
            </a:r>
            <a:r>
              <a:rPr lang="en-US" sz="2000" dirty="0" smtClean="0"/>
              <a:t>an polarized</a:t>
            </a:r>
            <a:r>
              <a:rPr lang="en-US" sz="2000" dirty="0" smtClean="0"/>
              <a:t> proton beams 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b="1" dirty="0" smtClean="0"/>
              <a:t>world’s</a:t>
            </a:r>
            <a:r>
              <a:rPr lang="en-US" sz="2000" b="1" dirty="0" smtClean="0"/>
              <a:t> first electron-heavy ion collider </a:t>
            </a:r>
            <a:endParaRPr lang="en-US" sz="2000" dirty="0" smtClean="0"/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b="1" dirty="0" smtClean="0"/>
              <a:t>h</a:t>
            </a:r>
            <a:r>
              <a:rPr lang="en-US" sz="2000" b="1" dirty="0" smtClean="0"/>
              <a:t>igh luminosity machine: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Arial Bold" pitchFamily="5" charset="0"/>
                <a:ea typeface="Arial Bold" pitchFamily="5" charset="0"/>
                <a:cs typeface="Arial Bold" pitchFamily="5" charset="0"/>
                <a:sym typeface="Arial Bold" pitchFamily="5" charset="0"/>
              </a:rPr>
              <a:t>&gt;</a:t>
            </a:r>
            <a:r>
              <a:rPr lang="en-US" sz="2000" dirty="0" smtClean="0">
                <a:latin typeface="Gill Sas"/>
                <a:cs typeface="Gill Sas"/>
              </a:rPr>
              <a:t>10</a:t>
            </a:r>
            <a:r>
              <a:rPr lang="en-US" sz="2000" baseline="30000" dirty="0" smtClean="0">
                <a:latin typeface="Gill Sas"/>
                <a:cs typeface="Gill Sas"/>
              </a:rPr>
              <a:t>34 </a:t>
            </a:r>
            <a:r>
              <a:rPr lang="en-US" sz="2000" dirty="0">
                <a:latin typeface="Gill Sas"/>
                <a:cs typeface="Gill Sas"/>
              </a:rPr>
              <a:t>events/(cm</a:t>
            </a:r>
            <a:r>
              <a:rPr lang="en-US" sz="2000" baseline="30000" dirty="0">
                <a:latin typeface="Gill Sas"/>
                <a:cs typeface="Gill Sas"/>
              </a:rPr>
              <a:t>2</a:t>
            </a:r>
            <a:r>
              <a:rPr lang="en-US" sz="2000" dirty="0">
                <a:latin typeface="Gill Sas"/>
                <a:cs typeface="Gill Sas"/>
              </a:rPr>
              <a:t> *s) </a:t>
            </a:r>
            <a:endParaRPr lang="en-US" sz="2000" dirty="0" smtClean="0">
              <a:latin typeface="Gill Sas"/>
              <a:cs typeface="Gill Sas"/>
            </a:endParaRP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b="1" dirty="0" smtClean="0"/>
              <a:t>Very high resolution: </a:t>
            </a:r>
            <a:r>
              <a:rPr lang="en-US" sz="2000" dirty="0" smtClean="0"/>
              <a:t>study nucleon structure up to a scale of 10</a:t>
            </a:r>
            <a:r>
              <a:rPr lang="en-US" sz="2000" baseline="30000" dirty="0" smtClean="0"/>
              <a:t>-18 </a:t>
            </a:r>
            <a:r>
              <a:rPr lang="en-US" sz="2000" dirty="0" smtClean="0"/>
              <a:t>m ( = 0.000000000000000001 meters! ) 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b="1" dirty="0" smtClean="0"/>
              <a:t>variable </a:t>
            </a:r>
            <a:r>
              <a:rPr lang="en-US" sz="2000" b="1" dirty="0" smtClean="0"/>
              <a:t>e</a:t>
            </a:r>
            <a:r>
              <a:rPr lang="en-US" sz="2000" b="1" dirty="0" smtClean="0"/>
              <a:t>nergy </a:t>
            </a:r>
            <a:r>
              <a:rPr lang="en-US" sz="2000" dirty="0" smtClean="0"/>
              <a:t>on a</a:t>
            </a:r>
            <a:r>
              <a:rPr lang="en-US" sz="2000" dirty="0" smtClean="0"/>
              <a:t> wide range</a:t>
            </a:r>
            <a:endParaRPr lang="en-US" sz="2000" dirty="0" smtClean="0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200" y="914400"/>
            <a:ext cx="3124200" cy="452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75"/>
          <p:cNvSpPr>
            <a:spLocks/>
          </p:cNvSpPr>
          <p:nvPr/>
        </p:nvSpPr>
        <p:spPr bwMode="auto">
          <a:xfrm>
            <a:off x="495300" y="38100"/>
            <a:ext cx="82296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The</a:t>
            </a: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 Electron-Ion Collider project</a:t>
            </a:r>
            <a:endParaRPr lang="en-US" sz="28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4495800"/>
            <a:ext cx="563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90000"/>
              </a:buClr>
              <a:buFont typeface="Wingdings" charset="2"/>
              <a:buChar char="²"/>
            </a:pPr>
            <a:r>
              <a:rPr lang="en-US" dirty="0" smtClean="0"/>
              <a:t>Possible venues</a:t>
            </a:r>
            <a:r>
              <a:rPr lang="en-US" dirty="0" smtClean="0"/>
              <a:t>: </a:t>
            </a:r>
            <a:r>
              <a:rPr lang="en-US" b="1" dirty="0" smtClean="0">
                <a:solidFill>
                  <a:srgbClr val="FF0000"/>
                </a:solidFill>
              </a:rPr>
              <a:t>BNL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008000"/>
                </a:solidFill>
              </a:rPr>
              <a:t>JLAB</a:t>
            </a:r>
          </a:p>
          <a:p>
            <a:pPr marL="342900" indent="-342900">
              <a:buClr>
                <a:srgbClr val="C90000"/>
              </a:buClr>
              <a:buFont typeface="Wingdings" charset="2"/>
              <a:buChar char="²"/>
            </a:pPr>
            <a:r>
              <a:rPr lang="en-US" dirty="0" smtClean="0"/>
              <a:t>Both reutilize significant DOE investments in infrastructure </a:t>
            </a:r>
            <a:endParaRPr lang="en-US" dirty="0" smtClean="0"/>
          </a:p>
          <a:p>
            <a:pPr marL="342900" indent="-342900">
              <a:buClr>
                <a:srgbClr val="C90000"/>
              </a:buClr>
              <a:buFont typeface="Wingdings" charset="2"/>
              <a:buChar char="²"/>
            </a:pPr>
            <a:r>
              <a:rPr lang="en-US" b="1" dirty="0" err="1" smtClean="0"/>
              <a:t>Costo</a:t>
            </a:r>
            <a:r>
              <a:rPr lang="en-US" b="1" dirty="0" smtClean="0"/>
              <a:t> </a:t>
            </a:r>
            <a:r>
              <a:rPr lang="en-US" b="1" dirty="0" err="1" smtClean="0"/>
              <a:t>totale</a:t>
            </a:r>
            <a:r>
              <a:rPr lang="en-US" b="1" dirty="0" smtClean="0"/>
              <a:t>: </a:t>
            </a:r>
            <a:r>
              <a:rPr lang="en-US" b="1" dirty="0" smtClean="0">
                <a:solidFill>
                  <a:srgbClr val="FF0000"/>
                </a:solidFill>
              </a:rPr>
              <a:t>~1 billion $</a:t>
            </a:r>
            <a:r>
              <a:rPr lang="en-US" dirty="0" smtClean="0"/>
              <a:t> (DOE </a:t>
            </a:r>
            <a:r>
              <a:rPr lang="en-US" dirty="0" err="1" smtClean="0"/>
              <a:t>guidlines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6528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133600"/>
            <a:ext cx="5339159" cy="3175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latin typeface="Comic Sans MS" pitchFamily="66" charset="0"/>
              </a:rPr>
              <a:t>Designing a detector for eRHIC/EIC</a:t>
            </a:r>
            <a:endParaRPr lang="en-US" sz="36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cxnSp>
        <p:nvCxnSpPr>
          <p:cNvPr id="9" name="Straight Arrow Connector 8"/>
          <p:cNvCxnSpPr>
            <a:stCxn id="10" idx="2"/>
          </p:cNvCxnSpPr>
          <p:nvPr/>
        </p:nvCxnSpPr>
        <p:spPr>
          <a:xfrm>
            <a:off x="1190625" y="1955423"/>
            <a:ext cx="257175" cy="863977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5250" y="1309092"/>
            <a:ext cx="2190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Superconductive magnet</a:t>
            </a:r>
            <a:endParaRPr lang="en-US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1" name="Straight Arrow Connector 10"/>
          <p:cNvCxnSpPr>
            <a:stCxn id="12" idx="0"/>
          </p:cNvCxnSpPr>
          <p:nvPr/>
        </p:nvCxnSpPr>
        <p:spPr>
          <a:xfrm flipH="1" flipV="1">
            <a:off x="2038351" y="4814293"/>
            <a:ext cx="552449" cy="496668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4800" y="5310961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Calorimeter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(crystals or tungsten powder</a:t>
            </a:r>
            <a:r>
              <a:rPr lang="it-IT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)</a:t>
            </a:r>
            <a:endParaRPr lang="it-IT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3" name="Straight Arrow Connector 12"/>
          <p:cNvCxnSpPr>
            <a:stCxn id="14" idx="1"/>
          </p:cNvCxnSpPr>
          <p:nvPr/>
        </p:nvCxnSpPr>
        <p:spPr>
          <a:xfrm flipH="1">
            <a:off x="1371600" y="1604665"/>
            <a:ext cx="1524000" cy="1824335"/>
          </a:xfrm>
          <a:prstGeom prst="straightConnector1">
            <a:avLst/>
          </a:prstGeom>
          <a:ln w="50800">
            <a:prstDash val="sys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95600" y="11430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Tracker </a:t>
            </a:r>
            <a:endParaRPr lang="en-US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(</a:t>
            </a: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New silicon pixels,</a:t>
            </a:r>
            <a:endParaRPr lang="en-US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new</a:t>
            </a:r>
            <a:r>
              <a:rPr lang="en-US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gas detectors)</a:t>
            </a:r>
            <a:endParaRPr lang="en-US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5867400"/>
            <a:ext cx="8382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Significan</a:t>
            </a:r>
            <a:r>
              <a:rPr lang="en-US" sz="3200" b="1" dirty="0" smtClean="0">
                <a:solidFill>
                  <a:srgbClr val="FF0000"/>
                </a:solidFill>
              </a:rPr>
              <a:t>t R&amp;D efforts!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257800" y="4801053"/>
            <a:ext cx="457200" cy="37776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22900" y="1143000"/>
            <a:ext cx="3733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Test of novel technology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Develop new materials and sensors…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Test new detector prototypes on particle beams 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10200" y="3076813"/>
            <a:ext cx="3657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Computer simulation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Random sampling used to create output data distributions that mimic what is seen in real experiments</a:t>
            </a:r>
          </a:p>
          <a:p>
            <a:pPr marL="742950" lvl="1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simulate millions of e+p collisions</a:t>
            </a: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694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00400" y="0"/>
            <a:ext cx="274426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Physics goals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700" y="609600"/>
            <a:ext cx="1816100" cy="20447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2700" y="2590800"/>
            <a:ext cx="3517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cs typeface="Arial"/>
              </a:rPr>
              <a:t>In a fast moving nucleon the longitudinal size squeezes like a “pizza” but transverse size remains about 1 </a:t>
            </a:r>
            <a:r>
              <a:rPr lang="en-US" sz="1400" b="1" dirty="0" err="1">
                <a:cs typeface="Arial"/>
              </a:rPr>
              <a:t>fm</a:t>
            </a:r>
            <a:r>
              <a:rPr lang="en-US" sz="1400" b="1" dirty="0">
                <a:cs typeface="Arial"/>
              </a:rPr>
              <a:t> (10</a:t>
            </a:r>
            <a:r>
              <a:rPr lang="en-US" sz="1400" b="1" baseline="30000" dirty="0">
                <a:cs typeface="Arial"/>
              </a:rPr>
              <a:t>-15</a:t>
            </a:r>
            <a:r>
              <a:rPr lang="en-US" sz="1400" b="1" dirty="0">
                <a:cs typeface="Arial"/>
              </a:rPr>
              <a:t>m)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81400" y="850880"/>
            <a:ext cx="53938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eRHIC is designed to investigate </a:t>
            </a:r>
            <a:r>
              <a:rPr lang="en-US" dirty="0" smtClean="0"/>
              <a:t>the structure of the building blocks of matter: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quarks and </a:t>
            </a:r>
            <a:r>
              <a:rPr lang="en-US" dirty="0" smtClean="0">
                <a:solidFill>
                  <a:srgbClr val="FF0000"/>
                </a:solidFill>
              </a:rPr>
              <a:t>gluons</a:t>
            </a:r>
            <a:endParaRPr lang="en-US" dirty="0"/>
          </a:p>
          <a:p>
            <a:endParaRPr lang="it-IT" dirty="0" smtClean="0"/>
          </a:p>
          <a:p>
            <a:pPr marL="292100" indent="-292100">
              <a:buFont typeface="Wingdings" charset="2"/>
              <a:buChar char=""/>
            </a:pPr>
            <a:r>
              <a:rPr lang="en-US" dirty="0" smtClean="0"/>
              <a:t>their distributions in position and momentum space</a:t>
            </a:r>
          </a:p>
          <a:p>
            <a:pPr marL="292100" indent="-292100">
              <a:buFont typeface="Wingdings" charset="2"/>
              <a:buChar char=""/>
            </a:pPr>
            <a:r>
              <a:rPr lang="en-US" dirty="0" smtClean="0"/>
              <a:t>their orbital angular momenta and polarization etc.</a:t>
            </a:r>
            <a:r>
              <a:rPr lang="en-US" dirty="0" smtClean="0"/>
              <a:t> </a:t>
            </a:r>
          </a:p>
          <a:p>
            <a:pPr marL="292100" indent="-292100">
              <a:buFont typeface="Wingdings" charset="2"/>
              <a:buChar char=""/>
            </a:pPr>
            <a:r>
              <a:rPr lang="en-US" dirty="0" smtClean="0"/>
              <a:t>What is the origin of the proton Spin?</a:t>
            </a:r>
          </a:p>
          <a:p>
            <a:pPr marL="292100" indent="-292100">
              <a:buFont typeface="Wingdings" charset="2"/>
              <a:buChar char=""/>
            </a:pPr>
            <a:r>
              <a:rPr lang="en-US" dirty="0" smtClean="0"/>
              <a:t>What is the effect of the “nuclear environment” on the distribution of quarks </a:t>
            </a:r>
            <a:r>
              <a:rPr lang="en-US" dirty="0" smtClean="0"/>
              <a:t>and</a:t>
            </a:r>
            <a:r>
              <a:rPr lang="en-US" dirty="0" smtClean="0"/>
              <a:t> gluons inside the nuclei?</a:t>
            </a:r>
          </a:p>
          <a:p>
            <a:pPr marL="292100" indent="-292100">
              <a:buFont typeface="Wingdings" charset="2"/>
              <a:buChar char=""/>
            </a:pPr>
            <a:r>
              <a:rPr lang="en-US" dirty="0" smtClean="0"/>
              <a:t>At which scale the gluon density reaches an equilibrium (gluon saturation) and does it give rice to a new form of matter?</a:t>
            </a:r>
            <a:endParaRPr lang="en-US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04800" y="4168914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To answer these questions we need a flexible machine, Capable of measuring </a:t>
            </a:r>
            <a:r>
              <a:rPr lang="en-US" sz="2000" b="1" dirty="0" smtClean="0">
                <a:solidFill>
                  <a:srgbClr val="0000FF"/>
                </a:solidFill>
              </a:rPr>
              <a:t>a large variety of physics processes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pSp>
        <p:nvGrpSpPr>
          <p:cNvPr id="15" name="Group 47"/>
          <p:cNvGrpSpPr/>
          <p:nvPr/>
        </p:nvGrpSpPr>
        <p:grpSpPr>
          <a:xfrm>
            <a:off x="304800" y="4800601"/>
            <a:ext cx="2667000" cy="1450776"/>
            <a:chOff x="-21341" y="3708468"/>
            <a:chExt cx="3173864" cy="1578166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-21341" y="4951832"/>
              <a:ext cx="3173864" cy="334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</a:rPr>
                <a:t>Deep Inelastic Scattering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8" name="Group 51"/>
          <p:cNvGrpSpPr/>
          <p:nvPr/>
        </p:nvGrpSpPr>
        <p:grpSpPr>
          <a:xfrm>
            <a:off x="3559925" y="4906616"/>
            <a:ext cx="2292688" cy="1344763"/>
            <a:chOff x="3276600" y="3845413"/>
            <a:chExt cx="2728414" cy="1462845"/>
          </a:xfrm>
        </p:grpSpPr>
        <p:grpSp>
          <p:nvGrpSpPr>
            <p:cNvPr id="19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21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24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7669" name="Equation" r:id="rId6" imgW="76200" imgH="177800" progId="Equation.3">
                        <p:embed/>
                      </p:oleObj>
                    </mc:Choice>
                    <mc:Fallback>
                      <p:oleObj name="Equation" r:id="rId6" imgW="76200" imgH="1778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56" y="1576"/>
                              <a:ext cx="65" cy="12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blipFill dpi="0" rotWithShape="0">
                                    <a:blip/>
                                    <a:srcRect/>
                                    <a:stretch>
                                      <a:fillRect/>
                                    </a:stretch>
                                  </a:blip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5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22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/>
            <p:cNvSpPr txBox="1"/>
            <p:nvPr/>
          </p:nvSpPr>
          <p:spPr>
            <a:xfrm>
              <a:off x="3276600" y="4973455"/>
              <a:ext cx="2718187" cy="33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</a:rPr>
                <a:t>Vector Meson Production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8" name="Group 53"/>
          <p:cNvGrpSpPr/>
          <p:nvPr/>
        </p:nvGrpSpPr>
        <p:grpSpPr>
          <a:xfrm>
            <a:off x="6824670" y="4854453"/>
            <a:ext cx="1867594" cy="1400373"/>
            <a:chOff x="6622134" y="3788671"/>
            <a:chExt cx="2222530" cy="1523338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6622134" y="4973455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</a:rPr>
                <a:t>Spin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Asimmetries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4534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S. Fazio - Brookhaven National Lab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98029" y="6356350"/>
            <a:ext cx="2288771" cy="365125"/>
          </a:xfrm>
        </p:spPr>
        <p:txBody>
          <a:bodyPr/>
          <a:lstStyle/>
          <a:p>
            <a:fld id="{31589DCD-FBAB-45CA-89FC-94BA228ADE0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3933" y="5874603"/>
            <a:ext cx="4351867" cy="707886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Gluon density dominates at low </a:t>
            </a:r>
            <a:r>
              <a:rPr lang="en-US" sz="2000" b="1" dirty="0" smtClean="0">
                <a:solidFill>
                  <a:srgbClr val="FF0000"/>
                </a:solidFill>
              </a:rPr>
              <a:t>x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Where does it saturate?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2933" y="1301221"/>
            <a:ext cx="4201067" cy="441377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720623"/>
            <a:ext cx="4430036" cy="2994377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 bwMode="auto">
          <a:xfrm>
            <a:off x="4495801" y="3276599"/>
            <a:ext cx="1404938" cy="81967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" y="774700"/>
            <a:ext cx="1358900" cy="13589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71600" y="591741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Binding-energy: ~10</a:t>
            </a:r>
            <a:r>
              <a:rPr lang="en-US" baseline="30000" dirty="0" smtClean="0"/>
              <a:t>9</a:t>
            </a:r>
            <a:r>
              <a:rPr lang="en-US" dirty="0" smtClean="0"/>
              <a:t> </a:t>
            </a:r>
            <a:r>
              <a:rPr lang="en-US" dirty="0" err="1" smtClean="0"/>
              <a:t>eV</a:t>
            </a:r>
            <a:endParaRPr lang="en-US" dirty="0" smtClean="0"/>
          </a:p>
          <a:p>
            <a:r>
              <a:rPr lang="en-US" u="sng" dirty="0" smtClean="0">
                <a:solidFill>
                  <a:srgbClr val="0000FF"/>
                </a:solidFill>
              </a:rPr>
              <a:t>Quark-Masses: </a:t>
            </a:r>
            <a:r>
              <a:rPr lang="en-US" dirty="0" smtClean="0"/>
              <a:t>10</a:t>
            </a:r>
            <a:r>
              <a:rPr lang="en-US" baseline="30000" dirty="0" smtClean="0"/>
              <a:t>6</a:t>
            </a:r>
            <a:r>
              <a:rPr lang="en-US" dirty="0" smtClean="0"/>
              <a:t>-10</a:t>
            </a:r>
            <a:r>
              <a:rPr lang="en-US" baseline="30000" dirty="0" smtClean="0"/>
              <a:t>7</a:t>
            </a:r>
            <a:r>
              <a:rPr lang="en-US" dirty="0" smtClean="0"/>
              <a:t> </a:t>
            </a:r>
            <a:r>
              <a:rPr lang="en-US" dirty="0" err="1" smtClean="0"/>
              <a:t>eV</a:t>
            </a:r>
            <a:endParaRPr lang="en-US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495800" y="5628382"/>
            <a:ext cx="449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solidFill>
                  <a:srgbClr val="176F63"/>
                </a:solidFill>
              </a:rPr>
              <a:t>The </a:t>
            </a:r>
            <a:r>
              <a:rPr lang="en-US" sz="1600" dirty="0" err="1" smtClean="0">
                <a:solidFill>
                  <a:srgbClr val="176F63"/>
                </a:solidFill>
              </a:rPr>
              <a:t>x</a:t>
            </a:r>
            <a:r>
              <a:rPr lang="en-US" sz="1600" dirty="0" smtClean="0">
                <a:solidFill>
                  <a:srgbClr val="176F63"/>
                </a:solidFill>
              </a:rPr>
              <a:t> variable: </a:t>
            </a:r>
            <a:r>
              <a:rPr lang="en-US" sz="1600" dirty="0" smtClean="0"/>
              <a:t>known as “</a:t>
            </a:r>
            <a:r>
              <a:rPr lang="en-US" sz="1600" dirty="0" err="1" smtClean="0"/>
              <a:t>x</a:t>
            </a:r>
            <a:r>
              <a:rPr lang="en-US" sz="1600" dirty="0" smtClean="0"/>
              <a:t> of </a:t>
            </a:r>
            <a:r>
              <a:rPr lang="en-US" sz="1600" dirty="0" err="1" smtClean="0"/>
              <a:t>Bjorken</a:t>
            </a:r>
            <a:r>
              <a:rPr lang="en-US" sz="1600" dirty="0" smtClean="0"/>
              <a:t>” it is the fraction of the total momentum of the nucleon carried by the </a:t>
            </a:r>
            <a:r>
              <a:rPr lang="en-US" sz="1600" dirty="0" err="1" smtClean="0"/>
              <a:t>parton</a:t>
            </a:r>
            <a:r>
              <a:rPr lang="en-US" sz="1600" dirty="0" smtClean="0"/>
              <a:t> participating in the interaction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38100" y="2286000"/>
            <a:ext cx="47163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LHC investigates the origin of only ~10% of it !</a:t>
            </a:r>
            <a:endParaRPr lang="en-US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71600" y="1238071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Mass of the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“visible matter” is completely dominated by gluons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48200" y="37207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Result from the HERA Collider: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Density of </a:t>
            </a:r>
            <a:r>
              <a:rPr lang="en-US" b="1" dirty="0" err="1" smtClean="0">
                <a:solidFill>
                  <a:srgbClr val="0000FF"/>
                </a:solidFill>
              </a:rPr>
              <a:t>partons</a:t>
            </a:r>
            <a:r>
              <a:rPr lang="en-US" b="1" dirty="0" smtClean="0">
                <a:solidFill>
                  <a:srgbClr val="0000FF"/>
                </a:solidFill>
              </a:rPr>
              <a:t> (quark or gluon) inside the proton 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7" name="Picture 16" descr="Penguin_-_2009_-_Marina_Lewycka_-_We_Are_All_Made_of_Glue_-_front_cov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753" y="0"/>
            <a:ext cx="4573247" cy="681867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0" y="0"/>
            <a:ext cx="46735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Why investigate gluons?</a:t>
            </a:r>
          </a:p>
        </p:txBody>
      </p:sp>
    </p:spTree>
    <p:extLst>
      <p:ext uri="{BB962C8B-B14F-4D97-AF65-F5344CB8AC3E}">
        <p14:creationId xmlns:p14="http://schemas.microsoft.com/office/powerpoint/2010/main" val="883416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648200" y="3581400"/>
            <a:ext cx="3657600" cy="51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b="1" kern="0" dirty="0">
                <a:solidFill>
                  <a:srgbClr val="0000FF"/>
                </a:solidFill>
                <a:latin typeface="Comic Sans MS" charset="0"/>
                <a:cs typeface="Comic Sans MS Bold"/>
              </a:rPr>
              <a:t>3D picture in coordinate space</a:t>
            </a:r>
            <a:r>
              <a:rPr lang="en-US" sz="2000" b="1" kern="0" dirty="0">
                <a:latin typeface="Comic Sans MS" charset="0"/>
                <a:cs typeface="Comic Sans MS Bold"/>
              </a:rPr>
              <a:t>   </a:t>
            </a:r>
            <a:r>
              <a:rPr lang="en-US" sz="1600" b="1" kern="0" dirty="0">
                <a:latin typeface="Comic Sans MS" charset="0"/>
                <a:cs typeface="Comic Sans MS Bold"/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789" y="411480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648200" y="3969960"/>
            <a:ext cx="324409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434439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89744" y="3602831"/>
            <a:ext cx="3603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kern="0" dirty="0">
                <a:solidFill>
                  <a:srgbClr val="0000FF"/>
                </a:solidFill>
                <a:latin typeface="Comic Sans MS" charset="0"/>
                <a:cs typeface="Comic Sans MS Bold"/>
              </a:rPr>
              <a:t>3D picture in momentum space</a:t>
            </a:r>
            <a:endParaRPr lang="it-IT" dirty="0"/>
          </a:p>
        </p:txBody>
      </p:sp>
      <p:grpSp>
        <p:nvGrpSpPr>
          <p:cNvPr id="18" name="Group 20"/>
          <p:cNvGrpSpPr>
            <a:grpSpLocks noChangeAspect="1"/>
          </p:cNvGrpSpPr>
          <p:nvPr/>
        </p:nvGrpSpPr>
        <p:grpSpPr bwMode="auto">
          <a:xfrm>
            <a:off x="1066800" y="584566"/>
            <a:ext cx="7010400" cy="2387234"/>
            <a:chOff x="279411" y="3837753"/>
            <a:chExt cx="8635989" cy="2674631"/>
          </a:xfrm>
          <a:solidFill>
            <a:schemeClr val="tx1">
              <a:lumMod val="85000"/>
            </a:schemeClr>
          </a:solidFill>
        </p:grpSpPr>
        <p:pic>
          <p:nvPicPr>
            <p:cNvPr id="19" name="Picture 2" descr="Paul C. Lauterbur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1949" y="3837753"/>
              <a:ext cx="1500726" cy="2102871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279411" y="5908814"/>
              <a:ext cx="1600200" cy="58477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Paul C. </a:t>
              </a:r>
              <a:r>
                <a:rPr lang="en-US" sz="1400" b="1" dirty="0" err="1">
                  <a:solidFill>
                    <a:schemeClr val="bg1"/>
                  </a:solidFill>
                  <a:latin typeface="Comic Sans MS"/>
                  <a:cs typeface="Comic Sans MS"/>
                </a:rPr>
                <a:t>Lauterbur</a:t>
              </a:r>
              <a:endParaRPr lang="en-US" sz="1400" b="1" dirty="0">
                <a:solidFill>
                  <a:schemeClr val="bg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21" name="Picture 4" descr="Sir Peter Mansfield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62150" y="3928713"/>
              <a:ext cx="1435813" cy="2011912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1939091" y="5905838"/>
              <a:ext cx="1461686" cy="584776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Sir Peter Mansfield</a:t>
              </a:r>
            </a:p>
          </p:txBody>
        </p:sp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3657600" y="5926174"/>
              <a:ext cx="5257800" cy="58621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Comic Sans MS"/>
                  <a:cs typeface="Comic Sans MS"/>
                </a:rPr>
                <a:t>Nobel Prize, 2003: "for their discoveries concerning magnetic resonance imaging" </a:t>
              </a:r>
            </a:p>
          </p:txBody>
        </p:sp>
        <p:pic>
          <p:nvPicPr>
            <p:cNvPr id="27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57600" y="3886200"/>
              <a:ext cx="2743200" cy="20574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0" y="3886200"/>
              <a:ext cx="2319337" cy="2080901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sp>
        <p:nvSpPr>
          <p:cNvPr id="30" name="TextBox 29"/>
          <p:cNvSpPr txBox="1"/>
          <p:nvPr/>
        </p:nvSpPr>
        <p:spPr>
          <a:xfrm>
            <a:off x="0" y="0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lang="en-US" sz="32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omography of a nucleon! </a:t>
            </a:r>
            <a:endParaRPr lang="en-US" sz="3200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1000" y="3119735"/>
            <a:ext cx="849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At an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EIC 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we will do the same to nucleons and nuclei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!</a:t>
            </a:r>
            <a:endParaRPr lang="en-US" sz="24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909763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" name="Rectangle 2"/>
          <p:cNvSpPr>
            <a:spLocks/>
          </p:cNvSpPr>
          <p:nvPr/>
        </p:nvSpPr>
        <p:spPr bwMode="auto">
          <a:xfrm>
            <a:off x="1219200" y="0"/>
            <a:ext cx="3581400" cy="9906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>
              <a:defRPr/>
            </a:pPr>
            <a:r>
              <a:rPr 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The proton spin puzzle</a:t>
            </a:r>
            <a:endParaRPr lang="en-US" sz="2800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15" name="Rectangle 3"/>
          <p:cNvSpPr>
            <a:spLocks/>
          </p:cNvSpPr>
          <p:nvPr/>
        </p:nvSpPr>
        <p:spPr bwMode="auto">
          <a:xfrm>
            <a:off x="152400" y="1905000"/>
            <a:ext cx="441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 algn="ctr"/>
            <a:r>
              <a:rPr lang="en-US" sz="2000" b="1" dirty="0">
                <a:solidFill>
                  <a:srgbClr val="0044FE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What is the spin? </a:t>
            </a:r>
            <a:endParaRPr lang="en-US" altLang="ja-JP" sz="2000" b="1" dirty="0">
              <a:solidFill>
                <a:srgbClr val="0044FE"/>
              </a:solidFill>
              <a:latin typeface="Comic Sans MS" charset="0"/>
              <a:cs typeface="Comic Sans MS" charset="0"/>
              <a:sym typeface="Comic Sans MS" charset="0"/>
            </a:endParaRPr>
          </a:p>
          <a:p>
            <a:pPr marL="39688" algn="ctr"/>
            <a:r>
              <a:rPr lang="en-US" sz="1600" dirty="0">
                <a:latin typeface="Comic Sans MS"/>
                <a:cs typeface="Comic Sans MS"/>
              </a:rPr>
              <a:t>In quantum mechanics, </a:t>
            </a:r>
            <a:r>
              <a:rPr lang="en-US" sz="1600" b="1" dirty="0">
                <a:latin typeface="Comic Sans MS"/>
                <a:cs typeface="Comic Sans MS"/>
              </a:rPr>
              <a:t>spin</a:t>
            </a:r>
            <a:r>
              <a:rPr lang="en-US" sz="1600" dirty="0">
                <a:latin typeface="Comic Sans MS"/>
                <a:cs typeface="Comic Sans MS"/>
              </a:rPr>
              <a:t> is the intrinsic angular momentum carried by a particle</a:t>
            </a:r>
            <a:r>
              <a:rPr lang="en-US" altLang="ja-JP" sz="1600" b="1" dirty="0">
                <a:solidFill>
                  <a:srgbClr val="322F31"/>
                </a:solidFill>
                <a:latin typeface="Comic Sans MS"/>
                <a:cs typeface="Comic Sans MS"/>
                <a:sym typeface="Comic Sans MS" charset="0"/>
              </a:rPr>
              <a:t>  </a:t>
            </a:r>
            <a:endParaRPr lang="en-US" sz="1600" b="1" dirty="0">
              <a:solidFill>
                <a:srgbClr val="322F31"/>
              </a:solidFill>
              <a:latin typeface="Comic Sans MS"/>
              <a:cs typeface="Comic Sans MS"/>
              <a:sym typeface="Comic Sans MS" charset="0"/>
            </a:endParaRPr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>
          <a:xfrm>
            <a:off x="-76200" y="2918936"/>
            <a:ext cx="5029200" cy="2288353"/>
            <a:chOff x="642171" y="1365318"/>
            <a:chExt cx="9224503" cy="4197273"/>
          </a:xfrm>
        </p:grpSpPr>
        <p:grpSp>
          <p:nvGrpSpPr>
            <p:cNvPr id="17" name="Group 16"/>
            <p:cNvGrpSpPr/>
            <p:nvPr/>
          </p:nvGrpSpPr>
          <p:grpSpPr>
            <a:xfrm>
              <a:off x="1868429" y="1819837"/>
              <a:ext cx="5690254" cy="3742754"/>
              <a:chOff x="1868429" y="1752600"/>
              <a:chExt cx="5690254" cy="3742754"/>
            </a:xfrm>
          </p:grpSpPr>
          <p:pic>
            <p:nvPicPr>
              <p:cNvPr id="26" name="Picture 25" descr="Arrow-03.eps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6735" t="38053" r="32751" b="39823"/>
              <a:stretch/>
            </p:blipFill>
            <p:spPr>
              <a:xfrm rot="19140000">
                <a:off x="1868429" y="2777612"/>
                <a:ext cx="5690254" cy="1270008"/>
              </a:xfrm>
              <a:prstGeom prst="rect">
                <a:avLst/>
              </a:prstGeom>
            </p:spPr>
          </p:pic>
          <p:pic>
            <p:nvPicPr>
              <p:cNvPr id="27" name="Picture 26" descr="nucleon-pic-evol_rev2.eps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8054" t="18113" r="52640" b="23774"/>
              <a:stretch/>
            </p:blipFill>
            <p:spPr>
              <a:xfrm>
                <a:off x="2667000" y="1752600"/>
                <a:ext cx="3378200" cy="3742754"/>
              </a:xfrm>
              <a:prstGeom prst="rect">
                <a:avLst/>
              </a:prstGeom>
            </p:spPr>
          </p:pic>
        </p:grpSp>
        <p:sp>
          <p:nvSpPr>
            <p:cNvPr id="18" name="Oval 17"/>
            <p:cNvSpPr>
              <a:spLocks noChangeAspect="1"/>
            </p:cNvSpPr>
            <p:nvPr/>
          </p:nvSpPr>
          <p:spPr bwMode="auto">
            <a:xfrm>
              <a:off x="3733800" y="2666991"/>
              <a:ext cx="1295400" cy="1905000"/>
            </a:xfrm>
            <a:prstGeom prst="ellipse">
              <a:avLst/>
            </a:prstGeom>
            <a:noFill/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>
              <a:off x="5867400" y="4190991"/>
              <a:ext cx="1608667" cy="482609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0" name="TextBox 19"/>
            <p:cNvSpPr txBox="1"/>
            <p:nvPr/>
          </p:nvSpPr>
          <p:spPr>
            <a:xfrm>
              <a:off x="6512309" y="2580403"/>
              <a:ext cx="3354365" cy="564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Valence </a:t>
              </a:r>
              <a:r>
                <a:rPr lang="it-IT" sz="1400" b="1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quarks</a:t>
              </a:r>
              <a:endParaRPr lang="it-IT" sz="1400" b="1" dirty="0" smtClean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 flipV="1">
              <a:off x="5029200" y="3124191"/>
              <a:ext cx="1828800" cy="228600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2" name="TextBox 21"/>
            <p:cNvSpPr txBox="1"/>
            <p:nvPr/>
          </p:nvSpPr>
          <p:spPr>
            <a:xfrm>
              <a:off x="7350900" y="4397351"/>
              <a:ext cx="2178613" cy="564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Comic Sans MS"/>
                  <a:cs typeface="Comic Sans MS"/>
                </a:rPr>
                <a:t>See quarks</a:t>
              </a:r>
            </a:p>
          </p:txBody>
        </p:sp>
        <p:cxnSp>
          <p:nvCxnSpPr>
            <p:cNvPr id="23" name="Straight Arrow Connector 22"/>
            <p:cNvCxnSpPr>
              <a:endCxn id="25" idx="2"/>
            </p:cNvCxnSpPr>
            <p:nvPr/>
          </p:nvCxnSpPr>
          <p:spPr bwMode="auto">
            <a:xfrm flipH="1" flipV="1">
              <a:off x="2179588" y="1929839"/>
              <a:ext cx="792212" cy="1803953"/>
            </a:xfrm>
            <a:prstGeom prst="straightConnector1">
              <a:avLst/>
            </a:prstGeom>
            <a:solidFill>
              <a:srgbClr val="BBE0E3"/>
            </a:solidFill>
            <a:ln w="5715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24" name="Oval 23"/>
            <p:cNvSpPr>
              <a:spLocks noChangeAspect="1"/>
            </p:cNvSpPr>
            <p:nvPr/>
          </p:nvSpPr>
          <p:spPr bwMode="auto">
            <a:xfrm>
              <a:off x="2971800" y="2971791"/>
              <a:ext cx="877824" cy="1219200"/>
            </a:xfrm>
            <a:prstGeom prst="ellipse">
              <a:avLst/>
            </a:prstGeom>
            <a:noFill/>
            <a:ln w="44450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solidFill>
                    <a:srgbClr val="FFFF00"/>
                  </a:solidFill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25" name="TextBox 24"/>
            <p:cNvSpPr txBox="1">
              <a:spLocks noChangeAspect="1"/>
            </p:cNvSpPr>
            <p:nvPr/>
          </p:nvSpPr>
          <p:spPr>
            <a:xfrm>
              <a:off x="642171" y="1365318"/>
              <a:ext cx="3074834" cy="564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 b="1" dirty="0" err="1" smtClean="0">
                  <a:solidFill>
                    <a:srgbClr val="008000"/>
                  </a:solidFill>
                  <a:latin typeface="Comic Sans MS"/>
                  <a:cs typeface="Comic Sans MS"/>
                </a:rPr>
                <a:t>Gluons:</a:t>
              </a:r>
              <a:r>
                <a:rPr lang="it-IT" sz="1400" b="1" dirty="0" err="1" smtClean="0">
                  <a:solidFill>
                    <a:srgbClr val="008000"/>
                  </a:solidFill>
                  <a:latin typeface="Comic Sans MS"/>
                  <a:cs typeface="Comic Sans MS"/>
                </a:rPr>
                <a:t>Δg</a:t>
              </a:r>
              <a:endParaRPr lang="it-IT" sz="1400" b="1" dirty="0" smtClean="0">
                <a:solidFill>
                  <a:srgbClr val="008000"/>
                </a:solidFill>
                <a:latin typeface="Comic Sans MS"/>
                <a:cs typeface="Comic Sans MS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876800" y="1384299"/>
            <a:ext cx="4191000" cy="4559301"/>
            <a:chOff x="4876800" y="12700"/>
            <a:chExt cx="4191000" cy="4559301"/>
          </a:xfrm>
        </p:grpSpPr>
        <p:grpSp>
          <p:nvGrpSpPr>
            <p:cNvPr id="50" name="Group 49"/>
            <p:cNvGrpSpPr/>
            <p:nvPr/>
          </p:nvGrpSpPr>
          <p:grpSpPr>
            <a:xfrm>
              <a:off x="4876800" y="533400"/>
              <a:ext cx="4188764" cy="4038601"/>
              <a:chOff x="4876800" y="76199"/>
              <a:chExt cx="4188764" cy="4038601"/>
            </a:xfrm>
          </p:grpSpPr>
          <p:pic>
            <p:nvPicPr>
              <p:cNvPr id="52" name="Picture 51" descr="eic-dssv-impact.eps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6800" y="76199"/>
                <a:ext cx="4188764" cy="4038601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6400800" y="533400"/>
                <a:ext cx="9925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0000FF"/>
                    </a:solidFill>
                  </a:rPr>
                  <a:t>Sea quarks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715000" y="1905000"/>
                <a:ext cx="12954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rgbClr val="0000FF"/>
                    </a:solidFill>
                  </a:rPr>
                  <a:t>“strange” quark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7467600" y="1981200"/>
                <a:ext cx="12954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rgbClr val="0000FF"/>
                    </a:solidFill>
                  </a:rPr>
                  <a:t>gluons</a:t>
                </a:r>
                <a:endParaRPr lang="en-US" sz="14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4876800" y="12700"/>
              <a:ext cx="419100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The predicted impact of </a:t>
              </a:r>
              <a:r>
                <a:rPr lang="en-US" sz="1400" b="1" dirty="0" smtClean="0"/>
                <a:t>an EI</a:t>
              </a:r>
              <a:r>
                <a:rPr lang="en-US" sz="1400" b="1" dirty="0" smtClean="0"/>
                <a:t>C </a:t>
              </a:r>
              <a:r>
                <a:rPr lang="en-US" sz="1400" b="1" dirty="0" smtClean="0"/>
                <a:t>on spin dependent parton densities asymmetries 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02426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</a:t>
            </a:r>
            <a:r>
              <a:rPr lang="en-US" b="1" dirty="0"/>
              <a:t>2015 Long Range Plan</a:t>
            </a:r>
            <a:r>
              <a:rPr lang="en-US" dirty="0"/>
              <a:t>, the American National Science Advisory Committee (NSAC)  recommended the </a:t>
            </a:r>
            <a:r>
              <a:rPr lang="en-US" b="1" dirty="0"/>
              <a:t>realization of an EIC as top priority 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“We recommend a high-energy high-luminosity polarized EIC as the highest priority for new facility construction following the completion of 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" y="3129915"/>
            <a:ext cx="905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Next Steps:</a:t>
            </a:r>
          </a:p>
          <a:p>
            <a:r>
              <a:rPr lang="en-US" dirty="0"/>
              <a:t>A review of the project by the National Academy of Science (NAS) is ongoing, and a report is expected by spring next year. </a:t>
            </a:r>
            <a:endParaRPr lang="is-IS" dirty="0">
              <a:solidFill>
                <a:srgbClr val="0000FF"/>
              </a:solidFill>
            </a:endParaRPr>
          </a:p>
        </p:txBody>
      </p:sp>
      <p:pic>
        <p:nvPicPr>
          <p:cNvPr id="11" name="Picture 10" descr="map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50800" y="4059920"/>
            <a:ext cx="3342209" cy="232999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93008" y="4011811"/>
            <a:ext cx="57001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EIC is an International enterprise!</a:t>
            </a:r>
            <a:endParaRPr lang="en-US" dirty="0"/>
          </a:p>
          <a:p>
            <a:r>
              <a:rPr lang="en-US" dirty="0"/>
              <a:t>Currently </a:t>
            </a:r>
            <a:r>
              <a:rPr lang="en-US" b="1" dirty="0">
                <a:solidFill>
                  <a:srgbClr val="0000FF"/>
                </a:solidFill>
              </a:rPr>
              <a:t>705 members </a:t>
            </a:r>
            <a:r>
              <a:rPr lang="en-US" dirty="0"/>
              <a:t>from 157 institutions from 29 countries from 6 world regions</a:t>
            </a:r>
          </a:p>
          <a:p>
            <a:r>
              <a:rPr lang="en-US" dirty="0"/>
              <a:t>North America: 46% - </a:t>
            </a:r>
            <a:r>
              <a:rPr lang="en-US" dirty="0">
                <a:solidFill>
                  <a:srgbClr val="0000FF"/>
                </a:solidFill>
              </a:rPr>
              <a:t>Europe: 32% </a:t>
            </a:r>
            <a:r>
              <a:rPr lang="en-US" dirty="0"/>
              <a:t>- Asia: 16% </a:t>
            </a:r>
          </a:p>
          <a:p>
            <a:r>
              <a:rPr lang="en-US" dirty="0"/>
              <a:t>South America 2% - Africa 2% - Oceania 2%</a:t>
            </a:r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Continuously growing!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Italy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has the largest group of users outside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USA!</a:t>
            </a:r>
          </a:p>
          <a:p>
            <a:pPr marL="285750" indent="-285750">
              <a:buFont typeface="Wingdings" charset="0"/>
              <a:buChar char="à"/>
            </a:pPr>
            <a:r>
              <a:rPr lang="en-US" b="1" dirty="0" smtClean="0">
                <a:solidFill>
                  <a:srgbClr val="FF0000"/>
                </a:solidFill>
              </a:rPr>
              <a:t>Latest EIC Users’ Meeting </a:t>
            </a:r>
            <a:r>
              <a:rPr lang="en-US" dirty="0" smtClean="0"/>
              <a:t>was</a:t>
            </a:r>
            <a:r>
              <a:rPr lang="en-US" dirty="0" smtClean="0"/>
              <a:t> </a:t>
            </a:r>
            <a:r>
              <a:rPr lang="en-US" dirty="0" smtClean="0"/>
              <a:t>in Trieste on July 2017</a:t>
            </a:r>
          </a:p>
          <a:p>
            <a:pPr marL="285750" indent="-285750">
              <a:buFont typeface="Wingdings" charset="0"/>
              <a:buChar char="à"/>
            </a:pPr>
            <a:endParaRPr lang="it-IT" dirty="0"/>
          </a:p>
        </p:txBody>
      </p:sp>
      <p:sp>
        <p:nvSpPr>
          <p:cNvPr id="13" name="Rectangle 75"/>
          <p:cNvSpPr>
            <a:spLocks/>
          </p:cNvSpPr>
          <p:nvPr/>
        </p:nvSpPr>
        <p:spPr bwMode="auto">
          <a:xfrm>
            <a:off x="3124200" y="38100"/>
            <a:ext cx="56007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Where do we stand?</a:t>
            </a:r>
            <a:endParaRPr 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14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9144001" cy="6874934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FEFBF4"/>
                </a:solidFill>
              </a:rPr>
              <a:t>Sep. 23, 2017</a:t>
            </a:r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FEFBF4"/>
                </a:solidFill>
              </a:rPr>
              <a:t>S. Fazio - Brookhaven National Lab</a:t>
            </a:r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>
                <a:solidFill>
                  <a:srgbClr val="FEFBF4"/>
                </a:solidFill>
              </a:rPr>
              <a:pPr/>
              <a:t>19</a:t>
            </a:fld>
            <a:endParaRPr lang="en-US" dirty="0">
              <a:solidFill>
                <a:srgbClr val="FEFBF4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omic Sans MS"/>
                <a:cs typeface="Comic Sans MS"/>
              </a:rPr>
              <a:t>Conclusions</a:t>
            </a:r>
            <a:endParaRPr lang="en-US" dirty="0">
              <a:solidFill>
                <a:srgbClr val="FFFF00"/>
              </a:solidFill>
              <a:latin typeface="Comic Sans MS"/>
              <a:cs typeface="Comic Sans MS"/>
            </a:endParaRPr>
          </a:p>
        </p:txBody>
      </p:sp>
      <p:sp>
        <p:nvSpPr>
          <p:cNvPr id="7" name="Content Placeholder 5"/>
          <p:cNvSpPr txBox="1">
            <a:spLocks/>
          </p:cNvSpPr>
          <p:nvPr/>
        </p:nvSpPr>
        <p:spPr>
          <a:xfrm>
            <a:off x="152400" y="762000"/>
            <a:ext cx="8839200" cy="224676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ts val="700"/>
              </a:spcBef>
              <a:spcAft>
                <a:spcPct val="0"/>
              </a:spcAft>
              <a:buSzPct val="100000"/>
            </a:pPr>
            <a:r>
              <a:rPr lang="en-US" sz="2800" kern="0" dirty="0" smtClean="0">
                <a:solidFill>
                  <a:srgbClr val="FEFBF4"/>
                </a:solidFill>
                <a:sym typeface="Arial" charset="0"/>
              </a:rPr>
              <a:t>EIC </a:t>
            </a:r>
            <a:r>
              <a:rPr lang="en-US" sz="2800" kern="0" dirty="0">
                <a:solidFill>
                  <a:srgbClr val="FEFBF4"/>
                </a:solidFill>
                <a:sym typeface="Arial" charset="0"/>
              </a:rPr>
              <a:t>will investigate the depths of the matter with an unprecedented precision and accuracy. </a:t>
            </a:r>
            <a:r>
              <a:rPr lang="en-US" sz="2800" dirty="0">
                <a:solidFill>
                  <a:schemeClr val="bg1"/>
                </a:solidFill>
                <a:ea typeface="ＭＳ Ｐゴシック" charset="0"/>
              </a:rPr>
              <a:t>It will open a new window though which we can gaze onto universe around us and the matter inside us.</a:t>
            </a:r>
            <a:r>
              <a:rPr lang="en-US" sz="2800" kern="0" dirty="0">
                <a:solidFill>
                  <a:srgbClr val="FEFBF4"/>
                </a:solidFill>
                <a:sym typeface="Arial" charset="0"/>
              </a:rPr>
              <a:t> It will be a world-class </a:t>
            </a:r>
            <a:r>
              <a:rPr lang="en-US" sz="2800" kern="0" dirty="0" smtClean="0">
                <a:solidFill>
                  <a:srgbClr val="FEFBF4"/>
                </a:solidFill>
                <a:sym typeface="Arial" charset="0"/>
              </a:rPr>
              <a:t>research facility, </a:t>
            </a:r>
            <a:r>
              <a:rPr lang="en-US" sz="2800" kern="0" dirty="0">
                <a:solidFill>
                  <a:srgbClr val="FEFBF4"/>
                </a:solidFill>
                <a:sym typeface="Arial" charset="0"/>
              </a:rPr>
              <a:t>a prime source of knowledge and applications </a:t>
            </a:r>
            <a:endParaRPr lang="en-US" sz="2800" kern="0" dirty="0">
              <a:solidFill>
                <a:srgbClr val="FEFBF4"/>
              </a:solidFill>
              <a:sym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6740" y="3048000"/>
            <a:ext cx="88710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Newly established Stony Brook &amp; BNL joint 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“Center </a:t>
            </a:r>
            <a:r>
              <a:rPr lang="en-US" sz="2400" b="1" dirty="0">
                <a:solidFill>
                  <a:srgbClr val="FF0000"/>
                </a:solidFill>
              </a:rPr>
              <a:t>for Frontiers in Nuclear </a:t>
            </a:r>
            <a:r>
              <a:rPr lang="en-US" sz="2400" b="1" dirty="0" smtClean="0">
                <a:solidFill>
                  <a:srgbClr val="FF0000"/>
                </a:solidFill>
              </a:rPr>
              <a:t>Science” </a:t>
            </a:r>
            <a:endParaRPr lang="en-US" sz="2400" b="1" dirty="0">
              <a:solidFill>
                <a:srgbClr val="FF0000"/>
              </a:solidFill>
            </a:endParaRPr>
          </a:p>
          <a:p>
            <a:pPr algn="ctr"/>
            <a:endParaRPr lang="en-US" b="1" dirty="0" smtClean="0">
              <a:solidFill>
                <a:srgbClr val="FF0000"/>
              </a:solidFill>
            </a:endParaRPr>
          </a:p>
          <a:p>
            <a:r>
              <a:rPr lang="it-IT" b="1" dirty="0" smtClean="0">
                <a:solidFill>
                  <a:srgbClr val="FFFF00"/>
                </a:solidFill>
              </a:rPr>
              <a:t>Press release (</a:t>
            </a:r>
            <a:r>
              <a:rPr lang="it-IT" b="1" dirty="0" err="1" smtClean="0">
                <a:solidFill>
                  <a:srgbClr val="FFFF00"/>
                </a:solidFill>
              </a:rPr>
              <a:t>Aug</a:t>
            </a:r>
            <a:r>
              <a:rPr lang="it-IT" b="1" dirty="0" smtClean="0">
                <a:solidFill>
                  <a:srgbClr val="FFFF00"/>
                </a:solidFill>
              </a:rPr>
              <a:t> 22, 2017)</a:t>
            </a:r>
            <a:r>
              <a:rPr lang="it-IT" b="1" dirty="0" smtClean="0">
                <a:solidFill>
                  <a:srgbClr val="FFFF00"/>
                </a:solidFill>
              </a:rPr>
              <a:t>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>
                <a:solidFill>
                  <a:srgbClr val="FEFBF4"/>
                </a:solidFill>
                <a:hlinkClick r:id="rId4"/>
              </a:rPr>
              <a:t>http://sb.cc.stonybrook.edu/news/general/2017-08-15-research-center-established-to-explore-least-understood-</a:t>
            </a:r>
            <a:r>
              <a:rPr lang="en-US" dirty="0" smtClean="0">
                <a:solidFill>
                  <a:srgbClr val="FEFBF4"/>
                </a:solidFill>
                <a:hlinkClick r:id="rId4"/>
              </a:rPr>
              <a:t>forces.php</a:t>
            </a:r>
            <a:endParaRPr lang="en-US" dirty="0" smtClean="0">
              <a:solidFill>
                <a:srgbClr val="000090"/>
              </a:solidFill>
            </a:endParaRPr>
          </a:p>
          <a:p>
            <a:pPr marL="863600" indent="-863600"/>
            <a:r>
              <a:rPr lang="en-US" b="1" dirty="0" smtClean="0">
                <a:solidFill>
                  <a:srgbClr val="FFFF00"/>
                </a:solidFill>
              </a:rPr>
              <a:t>Mission</a:t>
            </a:r>
            <a:r>
              <a:rPr lang="en-US" b="1" dirty="0" smtClean="0">
                <a:solidFill>
                  <a:srgbClr val="FFFF00"/>
                </a:solidFill>
              </a:rPr>
              <a:t>: </a:t>
            </a:r>
            <a:r>
              <a:rPr lang="en-US" b="1" dirty="0" smtClean="0">
                <a:solidFill>
                  <a:srgbClr val="FEFBF4"/>
                </a:solidFill>
              </a:rPr>
              <a:t>CFNS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chemeClr val="bg1"/>
                </a:solidFill>
              </a:rPr>
              <a:t>brings together Stony Brook faculty and BNL staff, and scientists around the world with students and new scientific talent to investigate the structure of nucleons and nuclei at a fundamental level</a:t>
            </a:r>
            <a:endParaRPr lang="en-US" b="1" dirty="0" smtClean="0">
              <a:solidFill>
                <a:schemeClr val="bg1"/>
              </a:solidFill>
            </a:endParaRPr>
          </a:p>
          <a:p>
            <a:pPr marL="863600" indent="-863600"/>
            <a:r>
              <a:rPr lang="en-US" b="1" dirty="0" smtClean="0">
                <a:solidFill>
                  <a:srgbClr val="FFFF00"/>
                </a:solidFill>
              </a:rPr>
              <a:t>Grants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r>
              <a:rPr lang="en-US" b="1" dirty="0" smtClean="0">
                <a:solidFill>
                  <a:schemeClr val="bg1"/>
                </a:solidFill>
              </a:rPr>
              <a:t>   </a:t>
            </a:r>
            <a:r>
              <a:rPr lang="en-US" b="1" dirty="0" smtClean="0">
                <a:solidFill>
                  <a:srgbClr val="FFFFFF"/>
                </a:solidFill>
              </a:rPr>
              <a:t>5 M$ from the Simons Foundation; 3 M$ from Stony Brook University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Director:</a:t>
            </a:r>
            <a:r>
              <a:rPr lang="en-US" b="1" dirty="0" smtClean="0">
                <a:solidFill>
                  <a:srgbClr val="FFFFFF"/>
                </a:solidFill>
              </a:rPr>
              <a:t> Prof. </a:t>
            </a:r>
            <a:r>
              <a:rPr lang="en-US" b="1" dirty="0" err="1" smtClean="0">
                <a:solidFill>
                  <a:srgbClr val="FFFFFF"/>
                </a:solidFill>
              </a:rPr>
              <a:t>Abhay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r>
              <a:rPr lang="en-US" b="1" dirty="0" err="1" smtClean="0">
                <a:solidFill>
                  <a:srgbClr val="FFFFFF"/>
                </a:solidFill>
              </a:rPr>
              <a:t>Deshpande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04462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The hypothesis of Democritus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Sep. 23,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S. Fazio - Brookhaven National Lab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0200"/>
            <a:ext cx="2737672" cy="39751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9642" y="5562600"/>
            <a:ext cx="252264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600" dirty="0" smtClean="0"/>
              <a:t>Δημόκριτος</a:t>
            </a:r>
            <a:r>
              <a:rPr lang="en-US" sz="1600" dirty="0" smtClean="0"/>
              <a:t> </a:t>
            </a:r>
          </a:p>
          <a:p>
            <a:pPr algn="ctr"/>
            <a:r>
              <a:rPr lang="en-US" sz="1600" dirty="0" smtClean="0"/>
              <a:t>(</a:t>
            </a:r>
            <a:r>
              <a:rPr lang="en-US" sz="1600" dirty="0" err="1" smtClean="0"/>
              <a:t>Abdera</a:t>
            </a:r>
            <a:r>
              <a:rPr lang="en-US" sz="1600" dirty="0" smtClean="0"/>
              <a:t> 460 B.C. – 370 </a:t>
            </a:r>
            <a:r>
              <a:rPr lang="en-US" sz="1600" dirty="0"/>
              <a:t>B</a:t>
            </a:r>
            <a:r>
              <a:rPr lang="en-US" sz="1600" dirty="0" smtClean="0"/>
              <a:t>.C.)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429000" y="2361724"/>
            <a:ext cx="5334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2400" b="1" dirty="0" smtClean="0"/>
              <a:t>All matter is made of </a:t>
            </a:r>
            <a:r>
              <a:rPr lang="en-US" sz="2400" b="1" u="sng" dirty="0" smtClean="0"/>
              <a:t>invisible elementary particles </a:t>
            </a:r>
            <a:r>
              <a:rPr lang="en-US" sz="2400" b="1" dirty="0" smtClean="0"/>
              <a:t>(</a:t>
            </a:r>
            <a:r>
              <a:rPr lang="en-US" sz="2400" b="1" dirty="0" smtClean="0">
                <a:solidFill>
                  <a:srgbClr val="0000FF"/>
                </a:solidFill>
              </a:rPr>
              <a:t>“atoms”</a:t>
            </a:r>
            <a:r>
              <a:rPr lang="en-US" sz="2400" b="1" dirty="0" smtClean="0"/>
              <a:t>).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2400" b="1" dirty="0" smtClean="0"/>
              <a:t>These particles are indestructible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2400" b="1" dirty="0" smtClean="0"/>
              <a:t>The properties of these particles (shape, mass, position,  distribution, motion) make up for all the properties of the visible matter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13283" y="1524000"/>
            <a:ext cx="4925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Black"/>
                <a:cs typeface="Arial Black"/>
              </a:rPr>
              <a:t>The dawn of atomic physics</a:t>
            </a:r>
            <a:endParaRPr lang="en-US" sz="24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135387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305800" y="6489700"/>
            <a:ext cx="609600" cy="368300"/>
          </a:xfrm>
        </p:spPr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6163853"/>
            <a:ext cx="89630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/>
              <a:t>A</a:t>
            </a:r>
            <a:r>
              <a:rPr lang="en-US" sz="1400" dirty="0" smtClean="0"/>
              <a:t>s </a:t>
            </a:r>
            <a:r>
              <a:rPr lang="en-US" sz="1400" dirty="0"/>
              <a:t>quoted in </a:t>
            </a:r>
            <a:r>
              <a:rPr lang="en-US" sz="1400" i="1" dirty="0"/>
              <a:t>The Harvest of a Quiet Eye </a:t>
            </a:r>
            <a:r>
              <a:rPr lang="en-US" sz="1400" i="1" dirty="0" smtClean="0"/>
              <a:t>: A </a:t>
            </a:r>
            <a:r>
              <a:rPr lang="en-US" sz="1400" i="1" dirty="0"/>
              <a:t>Selection of Scientific Quotations</a:t>
            </a:r>
            <a:r>
              <a:rPr lang="en-US" sz="1400" dirty="0"/>
              <a:t> (1977), p. </a:t>
            </a:r>
            <a:r>
              <a:rPr lang="en-US" sz="1400" dirty="0" smtClean="0"/>
              <a:t>56</a:t>
            </a:r>
            <a:endParaRPr lang="en-US" sz="1400" dirty="0" smtClean="0"/>
          </a:p>
        </p:txBody>
      </p:sp>
      <p:sp>
        <p:nvSpPr>
          <p:cNvPr id="19" name="Title 8"/>
          <p:cNvSpPr>
            <a:spLocks noGrp="1"/>
          </p:cNvSpPr>
          <p:nvPr>
            <p:ph type="title"/>
          </p:nvPr>
        </p:nvSpPr>
        <p:spPr>
          <a:xfrm>
            <a:off x="1485900" y="0"/>
            <a:ext cx="61722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cap="none" dirty="0" smtClean="0">
                <a:solidFill>
                  <a:srgbClr val="0000FF"/>
                </a:solidFill>
                <a:latin typeface="Comic Sans MS"/>
                <a:cs typeface="Comic Sans MS"/>
              </a:rPr>
              <a:t>On Value of Fundamental Science </a:t>
            </a:r>
            <a:endParaRPr lang="en-US" sz="3200" cap="none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152400" y="5486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r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2800" b="1" i="1" cap="all" spc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Comic Sans MS Bold"/>
                <a:ea typeface="+mj-ea"/>
                <a:cs typeface="Comic Sans MS Bold"/>
              </a:defRPr>
            </a:lvl1pPr>
            <a:lvl2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l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42B7F"/>
                </a:solidFill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3200" cap="none" dirty="0" smtClean="0">
                <a:solidFill>
                  <a:srgbClr val="FF0000"/>
                </a:solidFill>
                <a:effectLst/>
              </a:rPr>
              <a:t>"</a:t>
            </a:r>
            <a:r>
              <a:rPr lang="en-US" sz="3200" cap="none" dirty="0">
                <a:solidFill>
                  <a:srgbClr val="FF0000"/>
                </a:solidFill>
                <a:effectLst/>
              </a:rPr>
              <a:t>One day sir, you may tax </a:t>
            </a:r>
            <a:r>
              <a:rPr lang="en-US" sz="3200" cap="none" dirty="0" smtClean="0">
                <a:solidFill>
                  <a:srgbClr val="FF0000"/>
                </a:solidFill>
                <a:effectLst/>
              </a:rPr>
              <a:t>it."</a:t>
            </a:r>
            <a:endParaRPr lang="en-US" sz="3200" cap="none" dirty="0">
              <a:solidFill>
                <a:srgbClr val="FF0000"/>
              </a:solidFill>
              <a:effectLst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6200" y="2649654"/>
            <a:ext cx="8830734" cy="3389200"/>
            <a:chOff x="145521" y="2344854"/>
            <a:chExt cx="8830734" cy="3389200"/>
          </a:xfrm>
        </p:grpSpPr>
        <p:sp>
          <p:nvSpPr>
            <p:cNvPr id="17" name="Title 1"/>
            <p:cNvSpPr txBox="1">
              <a:spLocks/>
            </p:cNvSpPr>
            <p:nvPr/>
          </p:nvSpPr>
          <p:spPr bwMode="auto">
            <a:xfrm>
              <a:off x="145521" y="3962400"/>
              <a:ext cx="8830734" cy="1771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>
              <a:lvl1pPr algn="r" rtl="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2800" b="1" i="1" cap="all" spc="0">
                  <a:ln w="0"/>
                  <a:solidFill>
                    <a:srgbClr val="0000FF"/>
                  </a:solidFill>
                  <a:effectLst>
                    <a:reflection blurRad="12700" stA="50000" endPos="50000" dist="5000" dir="5400000" sy="-100000" rotWithShape="0"/>
                  </a:effectLst>
                  <a:latin typeface="Comic Sans MS Bold"/>
                  <a:ea typeface="+mj-ea"/>
                  <a:cs typeface="Comic Sans MS Bold"/>
                </a:defRPr>
              </a:lvl1pPr>
              <a:lvl2pPr algn="l" rtl="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2pPr>
              <a:lvl3pPr algn="l" rtl="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3pPr>
              <a:lvl4pPr algn="l" rtl="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4pPr>
              <a:lvl5pPr algn="l" rtl="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5pPr>
              <a:lvl6pPr marL="457200" algn="l" rt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6pPr>
              <a:lvl7pPr marL="914400" algn="l" rt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7pPr>
              <a:lvl8pPr marL="1371600" algn="l" rt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8pPr>
              <a:lvl9pPr marL="1828800" algn="l" rtl="0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042B7F"/>
                  </a:solidFill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en-US" sz="2000" cap="none" dirty="0" smtClean="0">
                  <a:effectLst/>
                </a:rPr>
                <a:t>Faraday's reply to William Gladstone, then British Chancellor of the Exchequer (minister of finance), when asked of the practical value of electricity (1850) </a:t>
              </a:r>
              <a:endParaRPr lang="en-US" sz="2000" cap="none" dirty="0">
                <a:solidFill>
                  <a:srgbClr val="FF0000"/>
                </a:solidFill>
                <a:effectLst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4885" y="2344854"/>
              <a:ext cx="1256532" cy="1693746"/>
            </a:xfrm>
            <a:prstGeom prst="rect">
              <a:avLst/>
            </a:prstGeom>
          </p:spPr>
        </p:pic>
        <p:sp>
          <p:nvSpPr>
            <p:cNvPr id="22" name="Rectangle 21"/>
            <p:cNvSpPr/>
            <p:nvPr/>
          </p:nvSpPr>
          <p:spPr>
            <a:xfrm>
              <a:off x="533737" y="3875108"/>
              <a:ext cx="31865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Michael </a:t>
              </a:r>
              <a:r>
                <a:rPr lang="en-US" sz="1600" dirty="0" smtClean="0"/>
                <a:t>Faraday (1791-1867)</a:t>
              </a:r>
              <a:endParaRPr lang="en-US" sz="1600" dirty="0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12430" y="2438401"/>
              <a:ext cx="1002906" cy="1363134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4208241" y="2503501"/>
              <a:ext cx="9784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effectLst/>
                </a:rPr>
                <a:t>v</a:t>
              </a:r>
              <a:r>
                <a:rPr lang="en-US" sz="4400" dirty="0" smtClean="0">
                  <a:effectLst/>
                </a:rPr>
                <a:t>s.</a:t>
              </a:r>
              <a:endParaRPr lang="en-US" sz="4400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275070" y="3883576"/>
              <a:ext cx="359515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William </a:t>
              </a:r>
              <a:r>
                <a:rPr lang="en-US" sz="1600" dirty="0" smtClean="0"/>
                <a:t>E. </a:t>
              </a:r>
              <a:r>
                <a:rPr lang="en-US" sz="1600" dirty="0"/>
                <a:t>Gladstone (</a:t>
              </a:r>
              <a:r>
                <a:rPr lang="en-US" sz="1600" dirty="0" smtClean="0"/>
                <a:t>1809–1898</a:t>
              </a:r>
              <a:r>
                <a:rPr lang="en-US" sz="1600" dirty="0"/>
                <a:t>)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648200" y="760273"/>
            <a:ext cx="4495800" cy="175432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Fundamental Science is a constant source of direct and indirect </a:t>
            </a:r>
            <a:r>
              <a:rPr lang="en-US" dirty="0" smtClean="0">
                <a:solidFill>
                  <a:srgbClr val="FF0000"/>
                </a:solidFill>
              </a:rPr>
              <a:t>technological applications</a:t>
            </a:r>
            <a:r>
              <a:rPr lang="en-US" dirty="0" smtClean="0"/>
              <a:t>. Nevertheless, </a:t>
            </a:r>
            <a:r>
              <a:rPr lang="en-US" dirty="0"/>
              <a:t>i</a:t>
            </a:r>
            <a:r>
              <a:rPr lang="en-US" dirty="0" smtClean="0"/>
              <a:t>t is the passion and enthusiasm for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basic knowledge</a:t>
            </a:r>
            <a:r>
              <a:rPr lang="en-US" dirty="0" smtClean="0"/>
              <a:t> that constantly motivates scientists to explore the unknown, pushing further the frontier of human knowledge.</a:t>
            </a: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669429"/>
            <a:ext cx="1123188" cy="16764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295400" y="745629"/>
            <a:ext cx="3352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Dante’s Ulysses 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dirty="0">
                <a:solidFill>
                  <a:srgbClr val="0000FF"/>
                </a:solidFill>
              </a:rPr>
              <a:t>Consider well the seed that gave you birth: you were not made to live as brutes, but to follow virtue and knowledge</a:t>
            </a:r>
            <a:r>
              <a:rPr lang="en-US" i="1" dirty="0" smtClean="0">
                <a:solidFill>
                  <a:srgbClr val="0000FF"/>
                </a:solidFill>
              </a:rPr>
              <a:t>"</a:t>
            </a:r>
            <a:r>
              <a:rPr lang="en-US" i="1" dirty="0" smtClean="0">
                <a:solidFill>
                  <a:srgbClr val="0000FF"/>
                </a:solidFill>
              </a:rPr>
              <a:t>.</a:t>
            </a:r>
          </a:p>
          <a:p>
            <a:r>
              <a:rPr lang="en-US" sz="1400" dirty="0" smtClean="0"/>
              <a:t>(La Commedia, Inferno: canto </a:t>
            </a:r>
            <a:r>
              <a:rPr lang="en-US" sz="1400" dirty="0" smtClean="0"/>
              <a:t>XXVI) 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4252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 xmlns:mv="urn:schemas-microsoft-com:mac:vml">
      <p:transition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4559CD-77A3-1545-8738-DF809DA0455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381000" y="419100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smtClean="0">
                <a:solidFill>
                  <a:srgbClr val="FF0000"/>
                </a:solidFill>
                <a:latin typeface="Lucida Sans Unicode"/>
              </a:rPr>
              <a:t>Backup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Lucida Sans Unicode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7200"/>
            <a:ext cx="6883400" cy="354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2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is the universe made of pie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8229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85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04800" y="609600"/>
            <a:ext cx="3383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Fundamental Research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1828800" y="1219200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259267" y="633115"/>
            <a:ext cx="1741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rial Bold" pitchFamily="34" charset="0"/>
                <a:cs typeface="Arial Bold" pitchFamily="34" charset="0"/>
              </a:rPr>
              <a:t>Technology</a:t>
            </a:r>
            <a:endParaRPr lang="en-US" sz="2400" dirty="0">
              <a:solidFill>
                <a:srgbClr val="0070C0"/>
              </a:solidFill>
              <a:latin typeface="Arial Bold" pitchFamily="34" charset="0"/>
              <a:cs typeface="Arial Bold" pitchFamily="3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6926627" y="1219200"/>
            <a:ext cx="5334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98831" y="2187714"/>
            <a:ext cx="3839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Study of the fundamental laws of nature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53000" y="2114729"/>
            <a:ext cx="42916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New technology based on current scientific knowledge</a:t>
            </a:r>
            <a:endParaRPr lang="en-US" sz="2000" b="1" dirty="0"/>
          </a:p>
        </p:txBody>
      </p:sp>
      <p:sp>
        <p:nvSpPr>
          <p:cNvPr id="12" name="Left-Right Arrow 11"/>
          <p:cNvSpPr/>
          <p:nvPr/>
        </p:nvSpPr>
        <p:spPr>
          <a:xfrm>
            <a:off x="4267200" y="762000"/>
            <a:ext cx="1627422" cy="266700"/>
          </a:xfrm>
          <a:prstGeom prst="leftRightArrow">
            <a:avLst/>
          </a:prstGeom>
          <a:gradFill flip="none" rotWithShape="1">
            <a:gsLst>
              <a:gs pos="0">
                <a:srgbClr val="FFF200"/>
              </a:gs>
              <a:gs pos="57000">
                <a:srgbClr val="FF7A00"/>
              </a:gs>
              <a:gs pos="83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60" y="2917892"/>
            <a:ext cx="1328549" cy="13724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09" y="3962311"/>
            <a:ext cx="1140791" cy="12763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806" y="4957106"/>
            <a:ext cx="1114430" cy="14436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228" y="3916720"/>
            <a:ext cx="1484372" cy="11886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895600"/>
            <a:ext cx="1316600" cy="98617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71599" y="2962870"/>
            <a:ext cx="292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I. Newton</a:t>
            </a:r>
          </a:p>
          <a:p>
            <a:pPr algn="ctr"/>
            <a:r>
              <a:rPr lang="en-US" dirty="0" smtClean="0"/>
              <a:t>“Gravitational law”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948187" y="4128700"/>
            <a:ext cx="2549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J.K. Maxwell</a:t>
            </a:r>
          </a:p>
          <a:p>
            <a:pPr algn="ctr"/>
            <a:r>
              <a:rPr lang="en-US" dirty="0" smtClean="0"/>
              <a:t>“Electromagnetism laws”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311" y="5146311"/>
            <a:ext cx="1330689" cy="13306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657600" y="49530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A. Einstein</a:t>
            </a:r>
          </a:p>
          <a:p>
            <a:pPr algn="ctr"/>
            <a:r>
              <a:rPr lang="en-US" dirty="0" smtClean="0"/>
              <a:t>“</a:t>
            </a:r>
            <a:r>
              <a:rPr lang="en-US" dirty="0" smtClean="0"/>
              <a:t>Th</a:t>
            </a:r>
            <a:r>
              <a:rPr lang="en-US" dirty="0" smtClean="0"/>
              <a:t>eory of special and general relativity”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858000" y="296287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Jet propulsion and space exploration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812558" y="4191000"/>
            <a:ext cx="1312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Electric motor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382000" y="5715000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GPS</a:t>
            </a:r>
            <a:endParaRPr lang="en-US" dirty="0"/>
          </a:p>
        </p:txBody>
      </p:sp>
      <p:sp>
        <p:nvSpPr>
          <p:cNvPr id="25" name="Rectangle 75"/>
          <p:cNvSpPr>
            <a:spLocks/>
          </p:cNvSpPr>
          <p:nvPr/>
        </p:nvSpPr>
        <p:spPr bwMode="auto">
          <a:xfrm>
            <a:off x="495300" y="-76200"/>
            <a:ext cx="82296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Direct </a:t>
            </a:r>
            <a:r>
              <a:rPr lang="it-IT" sz="28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applications</a:t>
            </a:r>
            <a:endParaRPr lang="it-IT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00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251865"/>
            <a:ext cx="2667000" cy="195691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09800" y="813137"/>
            <a:ext cx="662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>
              <a:buFont typeface="Arial"/>
              <a:buChar char="•"/>
            </a:pPr>
            <a:r>
              <a:rPr lang="en-US" sz="2000" dirty="0" smtClean="0"/>
              <a:t>The atom is mostly empty, with a central </a:t>
            </a:r>
            <a:r>
              <a:rPr lang="en-US" sz="2000" b="1" dirty="0" smtClean="0">
                <a:solidFill>
                  <a:srgbClr val="FF0000"/>
                </a:solidFill>
              </a:rPr>
              <a:t>nucleus</a:t>
            </a:r>
            <a:r>
              <a:rPr lang="en-US" sz="2000" dirty="0" smtClean="0"/>
              <a:t> </a:t>
            </a:r>
          </a:p>
          <a:p>
            <a:pPr marL="292100" indent="-292100">
              <a:buFont typeface="Arial"/>
              <a:buChar char="•"/>
            </a:pPr>
            <a:r>
              <a:rPr lang="en-US" sz="2000" dirty="0" smtClean="0"/>
              <a:t>The nucleus </a:t>
            </a:r>
            <a:r>
              <a:rPr lang="en-US" sz="2000" dirty="0"/>
              <a:t> </a:t>
            </a:r>
            <a:r>
              <a:rPr lang="en-US" sz="2000" dirty="0" smtClean="0"/>
              <a:t>is </a:t>
            </a:r>
            <a:r>
              <a:rPr lang="en-US" sz="2000" dirty="0" smtClean="0">
                <a:solidFill>
                  <a:srgbClr val="FF0000"/>
                </a:solidFill>
              </a:rPr>
              <a:t>positively charged</a:t>
            </a:r>
            <a:r>
              <a:rPr lang="en-US" sz="2000" dirty="0" smtClean="0"/>
              <a:t> and contains </a:t>
            </a:r>
            <a:r>
              <a:rPr lang="en-US" sz="2000" dirty="0" smtClean="0">
                <a:solidFill>
                  <a:srgbClr val="FF0000"/>
                </a:solidFill>
              </a:rPr>
              <a:t>most of the atom’s mass</a:t>
            </a:r>
            <a:endParaRPr lang="en-US" sz="200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Comic Sans MS" pitchFamily="66" charset="0"/>
              </a:rPr>
              <a:t>The model of Rutherford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6200" y="914400"/>
            <a:ext cx="1752600" cy="2870776"/>
            <a:chOff x="381000" y="1447800"/>
            <a:chExt cx="1752600" cy="287077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1447800"/>
              <a:ext cx="1752600" cy="2362200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81000" y="3733800"/>
              <a:ext cx="1714131" cy="584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/>
                <a:t>Ernest Rutherford</a:t>
              </a:r>
            </a:p>
            <a:p>
              <a:pPr algn="ctr"/>
              <a:r>
                <a:rPr lang="en-US" sz="1600" dirty="0" smtClean="0"/>
                <a:t>(1871 – 1937)</a:t>
              </a:r>
              <a:endParaRPr lang="en-US" sz="1600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4332" r="15961"/>
          <a:stretch/>
        </p:blipFill>
        <p:spPr>
          <a:xfrm>
            <a:off x="6477000" y="1447800"/>
            <a:ext cx="2641600" cy="18886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24200" y="1828800"/>
            <a:ext cx="2345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Atomic radius ~10</a:t>
            </a:r>
            <a:r>
              <a:rPr lang="en-US" baseline="30000" dirty="0" smtClean="0"/>
              <a:t>-11 </a:t>
            </a:r>
            <a:r>
              <a:rPr lang="en-US" dirty="0" smtClean="0"/>
              <a:t>m</a:t>
            </a:r>
          </a:p>
          <a:p>
            <a:r>
              <a:rPr lang="en-US" dirty="0" smtClean="0"/>
              <a:t>Nuclear radius ~10</a:t>
            </a:r>
            <a:r>
              <a:rPr lang="en-US" baseline="30000" dirty="0" smtClean="0"/>
              <a:t>-15 </a:t>
            </a:r>
            <a:r>
              <a:rPr lang="en-US" dirty="0" smtClean="0"/>
              <a:t>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67000" y="2514600"/>
            <a:ext cx="3276600" cy="646331"/>
          </a:xfrm>
          <a:prstGeom prst="rect">
            <a:avLst/>
          </a:prstGeom>
          <a:solidFill>
            <a:schemeClr val="accent6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The nucleus is 10000 times smaller than the atom! 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56891"/>
          <a:stretch/>
        </p:blipFill>
        <p:spPr>
          <a:xfrm>
            <a:off x="3173255" y="4572000"/>
            <a:ext cx="1703545" cy="182268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09800" y="32004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>
              <a:buFont typeface="Arial"/>
              <a:buChar char="•"/>
            </a:pPr>
            <a:r>
              <a:rPr lang="en-US" sz="2000" dirty="0" smtClean="0"/>
              <a:t>The electric charge of the nucleus corresponds to the number of protons within, known as </a:t>
            </a:r>
            <a:r>
              <a:rPr lang="en-US" sz="2000" dirty="0" smtClean="0">
                <a:solidFill>
                  <a:srgbClr val="FF0000"/>
                </a:solidFill>
              </a:rPr>
              <a:t>atomic number</a:t>
            </a:r>
          </a:p>
          <a:p>
            <a:pPr marL="292100" indent="-292100">
              <a:buFont typeface="Arial"/>
              <a:buChar char="•"/>
            </a:pPr>
            <a:r>
              <a:rPr lang="en-US" sz="2000" dirty="0" smtClean="0"/>
              <a:t>The</a:t>
            </a:r>
            <a:r>
              <a:rPr lang="en-US" sz="2000" dirty="0" smtClean="0">
                <a:solidFill>
                  <a:srgbClr val="FF0000"/>
                </a:solidFill>
              </a:rPr>
              <a:t> electrons </a:t>
            </a:r>
            <a:r>
              <a:rPr lang="en-US" sz="2000" dirty="0" smtClean="0">
                <a:solidFill>
                  <a:srgbClr val="000000"/>
                </a:solidFill>
              </a:rPr>
              <a:t>orbit around the nucleus bound by electrostatic forces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15000" y="4724400"/>
            <a:ext cx="3314700" cy="1631216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The Rutherford’s idea: </a:t>
            </a:r>
          </a:p>
          <a:p>
            <a:pPr algn="ctr"/>
            <a:r>
              <a:rPr lang="en-US" sz="2000" dirty="0" smtClean="0"/>
              <a:t>to study the subatomic structure using collisions between projectile particles and target atoms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b="22619"/>
          <a:stretch/>
        </p:blipFill>
        <p:spPr>
          <a:xfrm>
            <a:off x="2743200" y="4724400"/>
            <a:ext cx="2904979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20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05200" y="2064603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Comic Sans MS" pitchFamily="66" charset="0"/>
              </a:rPr>
              <a:t>Nucleus</a:t>
            </a:r>
            <a:r>
              <a:rPr lang="en-US" sz="2400" b="1" dirty="0">
                <a:latin typeface="Comic Sans MS" pitchFamily="66" charset="0"/>
              </a:rPr>
              <a:t> made of </a:t>
            </a:r>
            <a:r>
              <a:rPr lang="en-US" sz="2400" b="1" dirty="0">
                <a:solidFill>
                  <a:srgbClr val="002060"/>
                </a:solidFill>
                <a:latin typeface="Comic Sans MS" pitchFamily="66" charset="0"/>
              </a:rPr>
              <a:t>nucleons</a:t>
            </a:r>
            <a:r>
              <a:rPr lang="en-US" sz="2400" b="1" dirty="0">
                <a:latin typeface="Comic Sans MS" pitchFamily="66" charset="0"/>
              </a:rPr>
              <a:t>: 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protons</a:t>
            </a:r>
            <a:r>
              <a:rPr lang="en-US" sz="2400" b="1" dirty="0">
                <a:latin typeface="Comic Sans MS" pitchFamily="66" charset="0"/>
              </a:rPr>
              <a:t> and 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neutrons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4600" y="4521477"/>
            <a:ext cx="65405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</a:rPr>
              <a:t>Nucleon</a:t>
            </a:r>
            <a:r>
              <a:rPr lang="en-US" sz="2400" b="1" dirty="0">
                <a:solidFill>
                  <a:srgbClr val="002060"/>
                </a:solidFill>
              </a:rPr>
              <a:t> </a:t>
            </a:r>
            <a:r>
              <a:rPr lang="en-US" sz="2400" b="1" dirty="0"/>
              <a:t>made of </a:t>
            </a:r>
            <a:r>
              <a:rPr lang="en-US" sz="2400" b="1" dirty="0">
                <a:solidFill>
                  <a:srgbClr val="FF0000"/>
                </a:solidFill>
              </a:rPr>
              <a:t>quarks</a:t>
            </a:r>
            <a:r>
              <a:rPr lang="en-US" sz="2400" b="1" dirty="0"/>
              <a:t> bonded by </a:t>
            </a:r>
            <a:r>
              <a:rPr lang="en-US" sz="2400" b="1" dirty="0">
                <a:solidFill>
                  <a:srgbClr val="FF0000"/>
                </a:solidFill>
              </a:rPr>
              <a:t>gluons</a:t>
            </a:r>
          </a:p>
          <a:p>
            <a:pPr algn="ctr"/>
            <a:r>
              <a:rPr lang="en-US" sz="2400" b="1" dirty="0" smtClean="0"/>
              <a:t>The properties </a:t>
            </a:r>
            <a:r>
              <a:rPr lang="en-US" sz="2400" b="1" dirty="0"/>
              <a:t>of quarks and gluons combine to </a:t>
            </a:r>
            <a:r>
              <a:rPr lang="en-US" sz="2400" b="1" dirty="0" smtClean="0"/>
              <a:t>give rise to the </a:t>
            </a:r>
            <a:r>
              <a:rPr lang="en-US" sz="2400" b="1" dirty="0"/>
              <a:t>total properties of the nucleon (electric charge, </a:t>
            </a:r>
            <a:r>
              <a:rPr lang="en-US" sz="2400" b="1" dirty="0" smtClean="0"/>
              <a:t>mass, spin…</a:t>
            </a:r>
            <a:r>
              <a:rPr lang="en-US" sz="2400" b="1" dirty="0"/>
              <a:t>)</a:t>
            </a:r>
          </a:p>
        </p:txBody>
      </p:sp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96900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3352800" y="3200400"/>
            <a:ext cx="54102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But the nucleons are very complex objects!!</a:t>
            </a:r>
          </a:p>
        </p:txBody>
      </p:sp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8768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-152400" y="2286000"/>
            <a:ext cx="3470698" cy="2035598"/>
            <a:chOff x="140228" y="47812"/>
            <a:chExt cx="4083173" cy="2394821"/>
          </a:xfrm>
        </p:grpSpPr>
        <p:grpSp>
          <p:nvGrpSpPr>
            <p:cNvPr id="13" name="Group 12"/>
            <p:cNvGrpSpPr/>
            <p:nvPr/>
          </p:nvGrpSpPr>
          <p:grpSpPr>
            <a:xfrm>
              <a:off x="140228" y="47812"/>
              <a:ext cx="2256368" cy="2390588"/>
              <a:chOff x="6337828" y="263712"/>
              <a:chExt cx="2256368" cy="2390588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37828" y="397932"/>
                <a:ext cx="2256368" cy="2256368"/>
              </a:xfrm>
              <a:prstGeom prst="rect">
                <a:avLst/>
              </a:prstGeom>
            </p:spPr>
          </p:pic>
          <p:sp>
            <p:nvSpPr>
              <p:cNvPr id="18" name="Rectangle 17"/>
              <p:cNvSpPr/>
              <p:nvPr/>
            </p:nvSpPr>
            <p:spPr>
              <a:xfrm>
                <a:off x="6875710" y="263712"/>
                <a:ext cx="990187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Proton</a:t>
                </a:r>
                <a:endParaRPr lang="en-US" b="1" dirty="0"/>
              </a:p>
            </p:txBody>
          </p:sp>
        </p:grpSp>
        <p:grpSp>
          <p:nvGrpSpPr>
            <p:cNvPr id="14" name="Group 7"/>
            <p:cNvGrpSpPr/>
            <p:nvPr/>
          </p:nvGrpSpPr>
          <p:grpSpPr>
            <a:xfrm>
              <a:off x="1933169" y="47812"/>
              <a:ext cx="2290232" cy="2394821"/>
              <a:chOff x="6306199" y="4463179"/>
              <a:chExt cx="2290232" cy="2394821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6199" y="4567767"/>
                <a:ext cx="2290232" cy="2290233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6844081" y="4463179"/>
                <a:ext cx="1160977" cy="4345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 smtClean="0"/>
                  <a:t>Neutron</a:t>
                </a:r>
                <a:endParaRPr lang="en-US" b="1" dirty="0"/>
              </a:p>
            </p:txBody>
          </p:sp>
        </p:grpSp>
      </p:grpSp>
      <p:sp>
        <p:nvSpPr>
          <p:cNvPr id="19" name="Rectangle 18"/>
          <p:cNvSpPr/>
          <p:nvPr/>
        </p:nvSpPr>
        <p:spPr>
          <a:xfrm>
            <a:off x="0" y="228600"/>
            <a:ext cx="107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NUCLEUS</a:t>
            </a:r>
            <a:endParaRPr lang="en-US" b="1" dirty="0"/>
          </a:p>
        </p:txBody>
      </p:sp>
      <p:sp>
        <p:nvSpPr>
          <p:cNvPr id="20" name="Notched Right Arrow 19"/>
          <p:cNvSpPr/>
          <p:nvPr/>
        </p:nvSpPr>
        <p:spPr bwMode="auto">
          <a:xfrm rot="5400000">
            <a:off x="952500" y="2247900"/>
            <a:ext cx="1219200" cy="228600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1" name="Notched Right Arrow 20"/>
          <p:cNvSpPr/>
          <p:nvPr/>
        </p:nvSpPr>
        <p:spPr bwMode="auto">
          <a:xfrm rot="4179354">
            <a:off x="610747" y="439064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2" name="Notched Right Arrow 21"/>
          <p:cNvSpPr/>
          <p:nvPr/>
        </p:nvSpPr>
        <p:spPr bwMode="auto">
          <a:xfrm rot="6691109">
            <a:off x="1593587" y="4411828"/>
            <a:ext cx="883501" cy="190535"/>
          </a:xfrm>
          <a:prstGeom prst="notchedRightArrow">
            <a:avLst/>
          </a:prstGeom>
          <a:gradFill flip="none" rotWithShape="1">
            <a:gsLst>
              <a:gs pos="89000">
                <a:srgbClr val="BBE0E3"/>
              </a:gs>
              <a:gs pos="2000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23" name="Title 2"/>
          <p:cNvSpPr txBox="1">
            <a:spLocks/>
          </p:cNvSpPr>
          <p:nvPr/>
        </p:nvSpPr>
        <p:spPr>
          <a:xfrm>
            <a:off x="1143000" y="-30162"/>
            <a:ext cx="7924800" cy="792162"/>
          </a:xfrm>
          <a:prstGeom prst="rect">
            <a:avLst/>
          </a:prstGeom>
        </p:spPr>
        <p:txBody>
          <a:bodyPr/>
          <a:lstStyle>
            <a:lvl1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+mj-ea"/>
                <a:cs typeface="Times New Roman"/>
                <a:sym typeface="Arial" charset="0"/>
              </a:defRPr>
            </a:lvl1pPr>
            <a:lvl2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968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540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4112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684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latin typeface="Comic Sans MS" pitchFamily="66" charset="0"/>
              </a:rPr>
              <a:t>The fundamental constituents of</a:t>
            </a:r>
            <a:r>
              <a:rPr lang="en-US" sz="3200" dirty="0">
                <a:latin typeface="Comic Sans MS" pitchFamily="66" charset="0"/>
              </a:rPr>
              <a:t> </a:t>
            </a:r>
            <a:r>
              <a:rPr lang="en-US" sz="3200" dirty="0" smtClean="0">
                <a:latin typeface="Comic Sans MS" pitchFamily="66" charset="0"/>
              </a:rPr>
              <a:t>matter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590800" y="533400"/>
            <a:ext cx="6553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A major goal of physics is to </a:t>
            </a:r>
            <a:r>
              <a:rPr lang="en-US" dirty="0">
                <a:solidFill>
                  <a:srgbClr val="FF0000"/>
                </a:solidFill>
                <a:latin typeface="Arial" charset="0"/>
                <a:cs typeface="Arial" charset="0"/>
              </a:rPr>
              <a:t>understand the basic building blocks of all matter</a:t>
            </a:r>
            <a:r>
              <a:rPr lang="en-US" dirty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</a:p>
          <a:p>
            <a:pPr marL="688975" lvl="1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prstClr val="black"/>
                </a:solidFill>
                <a:latin typeface="Arial" charset="0"/>
                <a:cs typeface="Arial" charset="0"/>
              </a:rPr>
              <a:t>and the pieces that make up those building blocks</a:t>
            </a:r>
          </a:p>
          <a:p>
            <a:pPr marL="1146175" lvl="2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600" dirty="0">
                <a:solidFill>
                  <a:prstClr val="black"/>
                </a:solidFill>
                <a:latin typeface="Arial" charset="0"/>
                <a:cs typeface="Arial" charset="0"/>
              </a:rPr>
              <a:t>and the pieces that make up those pieces…</a:t>
            </a:r>
          </a:p>
          <a:p>
            <a:pPr marL="1603375" lvl="3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r>
              <a:rPr lang="en-US" sz="1200" dirty="0">
                <a:solidFill>
                  <a:prstClr val="black"/>
                </a:solidFill>
                <a:latin typeface="Arial" charset="0"/>
                <a:cs typeface="Arial" charset="0"/>
              </a:rPr>
              <a:t>and those pieces… </a:t>
            </a:r>
            <a:r>
              <a:rPr lang="en-US" sz="1050" dirty="0">
                <a:solidFill>
                  <a:prstClr val="black"/>
                </a:solidFill>
                <a:latin typeface="Arial" charset="0"/>
                <a:cs typeface="Arial" charset="0"/>
              </a:rPr>
              <a:t>etc…</a:t>
            </a:r>
            <a:endParaRPr lang="en-US" sz="12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20" grpId="0" animBg="1"/>
      <p:bldP spid="21" grpId="0" animBg="1"/>
      <p:bldP spid="22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0"/>
            <a:ext cx="86106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FF"/>
                </a:solidFill>
                <a:latin typeface="Comic Sans MS"/>
                <a:cs typeface="Comic Sans MS"/>
              </a:rPr>
              <a:t>How do we reach this understanding?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724400"/>
            <a:ext cx="9144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In a </a:t>
            </a: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collision, energy is converted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into </a:t>
            </a: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mass and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new particles </a:t>
            </a: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are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created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By studying the particles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produced in </a:t>
            </a:r>
            <a:r>
              <a:rPr lang="en-US" sz="2200" b="1" dirty="0">
                <a:solidFill>
                  <a:prstClr val="black"/>
                </a:solidFill>
                <a:latin typeface="Arial" charset="0"/>
                <a:cs typeface="Arial" charset="0"/>
              </a:rPr>
              <a:t>these collisions, we can make inferences about the internal structure of the original </a:t>
            </a:r>
            <a:r>
              <a:rPr lang="en-US" sz="2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particles</a:t>
            </a:r>
            <a:endParaRPr lang="en-US" sz="2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14" y="2523302"/>
            <a:ext cx="4979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In a collider, the speed of particles  is  very close to the speed of light in </a:t>
            </a:r>
            <a:r>
              <a:rPr lang="en-US" b="1" dirty="0" smtClean="0">
                <a:latin typeface="Times New Roman" charset="0"/>
                <a:ea typeface="ＭＳ Ｐゴシック" charset="0"/>
                <a:cs typeface="ＭＳ Ｐゴシック" charset="0"/>
              </a:rPr>
              <a:t>vacuum (~300000 </a:t>
            </a:r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km/s) </a:t>
            </a:r>
            <a:b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</a:br>
            <a:r>
              <a:rPr lang="en-US" b="1" dirty="0" smtClean="0"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en-US" b="1" dirty="0">
                <a:latin typeface="Times New Roman" charset="0"/>
                <a:ea typeface="ＭＳ Ｐゴシック" charset="0"/>
                <a:cs typeface="ＭＳ Ｐゴシック" charset="0"/>
              </a:rPr>
              <a:t>– the ultimate speed limit</a:t>
            </a: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5255764" y="1619022"/>
            <a:ext cx="3814071" cy="2164080"/>
            <a:chOff x="2514599" y="2095500"/>
            <a:chExt cx="4767591" cy="2705100"/>
          </a:xfrm>
        </p:grpSpPr>
        <p:pic>
          <p:nvPicPr>
            <p:cNvPr id="11" name="Picture 2" descr="http://largehadroncollider.biz/wp-content/uploads/2011/12/2507godParticle1-300x18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75"/>
            <a:stretch/>
          </p:blipFill>
          <p:spPr bwMode="auto">
            <a:xfrm>
              <a:off x="2514599" y="2095500"/>
              <a:ext cx="4767591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Oval 11"/>
            <p:cNvSpPr/>
            <p:nvPr/>
          </p:nvSpPr>
          <p:spPr bwMode="auto">
            <a:xfrm>
              <a:off x="3657600" y="2286000"/>
              <a:ext cx="2590800" cy="106680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66800"/>
            <a:ext cx="3357053" cy="363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6364" y="1619022"/>
            <a:ext cx="4999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Collider machines are able to create collisions between  particle </a:t>
            </a:r>
            <a:r>
              <a:rPr lang="en-US" b="1" dirty="0" smtClean="0"/>
              <a:t>beams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211432" y="533400"/>
            <a:ext cx="4715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charset="0"/>
                <a:cs typeface="Arial" charset="0"/>
              </a:rPr>
              <a:t>By smashing things </a:t>
            </a:r>
            <a:r>
              <a:rPr lang="en-US" sz="28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together</a:t>
            </a:r>
            <a:endParaRPr lang="en-US" sz="2800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213942"/>
              </p:ext>
            </p:extLst>
          </p:nvPr>
        </p:nvGraphicFramePr>
        <p:xfrm>
          <a:off x="1295400" y="3733800"/>
          <a:ext cx="20002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" name="Equation" r:id="rId5" imgW="533400" imgH="203200" progId="Equation.3">
                  <p:embed/>
                </p:oleObj>
              </mc:Choice>
              <mc:Fallback>
                <p:oleObj name="Equation" r:id="rId5" imgW="533400" imgH="203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5400" y="3733800"/>
                        <a:ext cx="200025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7730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 descr="http://rds.yahoo.com/_ylt=A0WTefNgn3RK7IsAIeGjzbkF/SIG=126ai9lb5/EXP=1249243360/**http%3A/www.radiationservices.net/Images/pixels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971800"/>
            <a:ext cx="3371850" cy="32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Group 7"/>
          <p:cNvGrpSpPr/>
          <p:nvPr/>
        </p:nvGrpSpPr>
        <p:grpSpPr>
          <a:xfrm>
            <a:off x="2133600" y="3276600"/>
            <a:ext cx="5029200" cy="2667000"/>
            <a:chOff x="2133600" y="3276600"/>
            <a:chExt cx="5029200" cy="2667000"/>
          </a:xfrm>
        </p:grpSpPr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2133600" y="3276600"/>
              <a:ext cx="5029200" cy="2667000"/>
              <a:chOff x="2133600" y="3276600"/>
              <a:chExt cx="5029200" cy="26670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2362200" y="3276600"/>
                <a:ext cx="4419600" cy="2667000"/>
              </a:xfrm>
              <a:prstGeom prst="rect">
                <a:avLst/>
              </a:prstGeom>
              <a:noFill/>
              <a:ln w="16827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2133600" y="4419600"/>
                <a:ext cx="5029200" cy="381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3352800" y="3352800"/>
              <a:ext cx="26653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/>
                <a:t>Particle detector</a:t>
              </a:r>
              <a:endParaRPr lang="en-US" sz="2800" b="1" dirty="0"/>
            </a:p>
          </p:txBody>
        </p:sp>
      </p:grpSp>
      <p:sp>
        <p:nvSpPr>
          <p:cNvPr id="13" name="Title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+mj-ea"/>
                <a:cs typeface="Times New Roman"/>
                <a:sym typeface="Arial" charset="0"/>
              </a:defRPr>
            </a:lvl1pPr>
            <a:lvl2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marL="39688" indent="-39688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FF"/>
                </a:solidFill>
                <a:latin typeface="Times New Roman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968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540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4112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68488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Comic Sans MS" pitchFamily="66" charset="0"/>
              </a:rPr>
              <a:t>How can we observe </a:t>
            </a:r>
            <a:r>
              <a:rPr lang="en-US" dirty="0" smtClean="0">
                <a:latin typeface="Comic Sans MS" pitchFamily="66" charset="0"/>
              </a:rPr>
              <a:t>the produced particles?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685800" y="1447800"/>
            <a:ext cx="8153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Arial" charset="0"/>
                <a:cs typeface="Arial" charset="0"/>
              </a:rPr>
              <a:t>Large detectors are built to “see” these particles and measure their 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identity</a:t>
            </a:r>
            <a:r>
              <a:rPr lang="en-US" sz="2400" dirty="0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energy</a:t>
            </a:r>
            <a:r>
              <a:rPr lang="en-US" sz="2400" dirty="0">
                <a:solidFill>
                  <a:prstClr val="black"/>
                </a:solidFill>
                <a:latin typeface="Arial" charset="0"/>
                <a:cs typeface="Arial" charset="0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direction…</a:t>
            </a:r>
          </a:p>
        </p:txBody>
      </p:sp>
      <p:sp>
        <p:nvSpPr>
          <p:cNvPr id="15" name="Right Arrow 14"/>
          <p:cNvSpPr/>
          <p:nvPr/>
        </p:nvSpPr>
        <p:spPr>
          <a:xfrm rot="10800000">
            <a:off x="4648200" y="4419600"/>
            <a:ext cx="4038600" cy="424934"/>
          </a:xfrm>
          <a:prstGeom prst="rightArrow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  <a:tileRect/>
          </a:gra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28600" y="4419601"/>
            <a:ext cx="4267200" cy="424934"/>
          </a:xfrm>
          <a:prstGeom prst="righ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  <a:tileRect/>
          </a:gradFill>
          <a:ln>
            <a:solidFill>
              <a:srgbClr val="FEFBF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6200" y="4114800"/>
            <a:ext cx="2209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Particle beam</a:t>
            </a:r>
            <a:endParaRPr lang="en-US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81800" y="4114800"/>
            <a:ext cx="2209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Particle beam</a:t>
            </a:r>
            <a:endParaRPr lang="en-US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Curved Up Arrow 18"/>
          <p:cNvSpPr/>
          <p:nvPr/>
        </p:nvSpPr>
        <p:spPr>
          <a:xfrm rot="18027684">
            <a:off x="6746123" y="2755068"/>
            <a:ext cx="169545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58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/>
      <p:bldP spid="18" grpId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52451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7239000" y="1162050"/>
            <a:ext cx="1747048" cy="1809750"/>
            <a:chOff x="6533258" y="495572"/>
            <a:chExt cx="2449415" cy="275562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48" r="5066"/>
            <a:stretch>
              <a:fillRect/>
            </a:stretch>
          </p:blipFill>
          <p:spPr bwMode="auto">
            <a:xfrm>
              <a:off x="6571358" y="495572"/>
              <a:ext cx="2411315" cy="26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6533258" y="1905000"/>
              <a:ext cx="1104900" cy="1346200"/>
            </a:xfrm>
            <a:custGeom>
              <a:avLst/>
              <a:gdLst>
                <a:gd name="T0" fmla="*/ 0 w 21600"/>
                <a:gd name="T1" fmla="*/ 0 h 21600"/>
                <a:gd name="T2" fmla="*/ 429121 w 21600"/>
                <a:gd name="T3" fmla="*/ 83900669 h 21600"/>
                <a:gd name="T4" fmla="*/ 56518704 w 21600"/>
                <a:gd name="T5" fmla="*/ 79849354 h 21600"/>
                <a:gd name="T6" fmla="*/ 38108257 w 21600"/>
                <a:gd name="T7" fmla="*/ 14465106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64" y="21600"/>
                  </a:lnTo>
                  <a:lnTo>
                    <a:pt x="21600" y="20557"/>
                  </a:lnTo>
                  <a:lnTo>
                    <a:pt x="14564" y="3724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18923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/>
          </p:cNvSpPr>
          <p:nvPr/>
        </p:nvSpPr>
        <p:spPr bwMode="auto">
          <a:xfrm>
            <a:off x="2782826" y="2841625"/>
            <a:ext cx="833562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Nucleus</a:t>
            </a:r>
            <a:endParaRPr lang="en-US" sz="1600" b="1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sym typeface="Comic Sans MS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-14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2" name="Rectangle 6"/>
          <p:cNvSpPr>
            <a:spLocks/>
          </p:cNvSpPr>
          <p:nvPr/>
        </p:nvSpPr>
        <p:spPr bwMode="auto">
          <a:xfrm>
            <a:off x="7924800" y="4724400"/>
            <a:ext cx="1271588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increase beam energy</a:t>
            </a:r>
            <a:endParaRPr lang="en-US" sz="14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13" name="Rectangle 7"/>
          <p:cNvSpPr>
            <a:spLocks/>
          </p:cNvSpPr>
          <p:nvPr/>
        </p:nvSpPr>
        <p:spPr bwMode="auto">
          <a:xfrm>
            <a:off x="371135" y="2070100"/>
            <a:ext cx="737281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ATOM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sym typeface="Comic Sans MS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-10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sym typeface="Comic Sans MS" charset="0"/>
              </a:rPr>
              <a:t>m</a:t>
            </a:r>
          </a:p>
        </p:txBody>
      </p:sp>
      <p:sp>
        <p:nvSpPr>
          <p:cNvPr id="14" name="Rectangle 8"/>
          <p:cNvSpPr>
            <a:spLocks/>
          </p:cNvSpPr>
          <p:nvPr/>
        </p:nvSpPr>
        <p:spPr bwMode="auto">
          <a:xfrm>
            <a:off x="4797879" y="3505200"/>
            <a:ext cx="737281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</a:t>
            </a:r>
            <a:endParaRPr 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-15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15" name="Rectangle 9"/>
          <p:cNvSpPr>
            <a:spLocks/>
          </p:cNvSpPr>
          <p:nvPr/>
        </p:nvSpPr>
        <p:spPr bwMode="auto">
          <a:xfrm>
            <a:off x="4154488" y="1130300"/>
            <a:ext cx="5693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proton</a:t>
            </a:r>
            <a:endParaRPr lang="en-US" sz="1400" b="1" dirty="0">
              <a:solidFill>
                <a:srgbClr val="FF0000"/>
              </a:solidFill>
              <a:latin typeface="Times New Roman" charset="0"/>
              <a:ea typeface="ＭＳ Ｐゴシック" charset="0"/>
              <a:cs typeface="ＭＳ Ｐゴシック" charset="0"/>
              <a:sym typeface="Arial Bold" charset="0"/>
            </a:endParaRPr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3644900" y="901700"/>
            <a:ext cx="64627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804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 Bold" charset="0"/>
              </a:rPr>
              <a:t>neutron</a:t>
            </a:r>
            <a:endParaRPr lang="en-US" sz="1400" b="1" dirty="0">
              <a:solidFill>
                <a:srgbClr val="008040"/>
              </a:solidFill>
              <a:latin typeface="Times New Roman" charset="0"/>
              <a:ea typeface="ＭＳ Ｐゴシック" charset="0"/>
              <a:cs typeface="ＭＳ Ｐゴシック" charset="0"/>
              <a:sym typeface="Arial Bold" charset="0"/>
            </a:endParaRPr>
          </a:p>
        </p:txBody>
      </p:sp>
      <p:sp>
        <p:nvSpPr>
          <p:cNvPr id="17" name="Rectangle 11"/>
          <p:cNvSpPr>
            <a:spLocks/>
          </p:cNvSpPr>
          <p:nvPr/>
        </p:nvSpPr>
        <p:spPr bwMode="auto">
          <a:xfrm>
            <a:off x="457200" y="0"/>
            <a:ext cx="8229600" cy="8255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04800"/>
            <a:ext cx="2009775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2665413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0" y="2692400"/>
            <a:ext cx="2525713" cy="1866900"/>
            <a:chOff x="0" y="0"/>
            <a:chExt cx="1591" cy="1176"/>
          </a:xfrm>
        </p:grpSpPr>
        <p:grpSp>
          <p:nvGrpSpPr>
            <p:cNvPr id="24" name="Group 19"/>
            <p:cNvGrpSpPr>
              <a:grpSpLocks/>
            </p:cNvGrpSpPr>
            <p:nvPr/>
          </p:nvGrpSpPr>
          <p:grpSpPr bwMode="auto">
            <a:xfrm>
              <a:off x="0" y="0"/>
              <a:ext cx="1591" cy="1176"/>
              <a:chOff x="0" y="0"/>
              <a:chExt cx="1591" cy="1176"/>
            </a:xfrm>
          </p:grpSpPr>
          <p:sp>
            <p:nvSpPr>
              <p:cNvPr id="26" name="Rectangle 17"/>
              <p:cNvSpPr>
                <a:spLocks/>
              </p:cNvSpPr>
              <p:nvPr/>
            </p:nvSpPr>
            <p:spPr bwMode="auto">
              <a:xfrm>
                <a:off x="490" y="928"/>
                <a:ext cx="37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USA</a:t>
                </a:r>
              </a:p>
            </p:txBody>
          </p:sp>
          <p:pic>
            <p:nvPicPr>
              <p:cNvPr id="27" name="Picture 18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91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Oval 20"/>
            <p:cNvSpPr>
              <a:spLocks/>
            </p:cNvSpPr>
            <p:nvPr/>
          </p:nvSpPr>
          <p:spPr bwMode="auto">
            <a:xfrm flipH="1">
              <a:off x="1496" y="288"/>
              <a:ext cx="64" cy="32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1844675" y="4192588"/>
            <a:ext cx="2501900" cy="1692147"/>
            <a:chOff x="0" y="0"/>
            <a:chExt cx="1576" cy="1065"/>
          </a:xfrm>
        </p:grpSpPr>
        <p:grpSp>
          <p:nvGrpSpPr>
            <p:cNvPr id="29" name="Group 24"/>
            <p:cNvGrpSpPr>
              <a:grpSpLocks/>
            </p:cNvGrpSpPr>
            <p:nvPr/>
          </p:nvGrpSpPr>
          <p:grpSpPr bwMode="auto">
            <a:xfrm>
              <a:off x="0" y="0"/>
              <a:ext cx="1576" cy="1065"/>
              <a:chOff x="0" y="0"/>
              <a:chExt cx="1576" cy="1065"/>
            </a:xfrm>
          </p:grpSpPr>
          <p:pic>
            <p:nvPicPr>
              <p:cNvPr id="31" name="Picture 2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76" cy="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2" name="Rectangle 23"/>
              <p:cNvSpPr>
                <a:spLocks/>
              </p:cNvSpPr>
              <p:nvPr/>
            </p:nvSpPr>
            <p:spPr bwMode="auto">
              <a:xfrm>
                <a:off x="182" y="910"/>
                <a:ext cx="1041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 dirty="0" smtClean="0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New York State</a:t>
                </a:r>
                <a:endParaRPr lang="en-US" sz="1600" b="1" dirty="0">
                  <a:solidFill>
                    <a:srgbClr val="000000"/>
                  </a:solidFill>
                  <a:latin typeface="Comic Sans MS" charset="0"/>
                  <a:ea typeface="ＭＳ Ｐゴシック" charset="0"/>
                  <a:cs typeface="ＭＳ Ｐゴシック" charset="0"/>
                  <a:sym typeface="Comic Sans MS" charset="0"/>
                </a:endParaRPr>
              </a:p>
            </p:txBody>
          </p:sp>
        </p:grpSp>
        <p:sp>
          <p:nvSpPr>
            <p:cNvPr id="30" name="Oval 25"/>
            <p:cNvSpPr>
              <a:spLocks/>
            </p:cNvSpPr>
            <p:nvPr/>
          </p:nvSpPr>
          <p:spPr bwMode="auto">
            <a:xfrm>
              <a:off x="781" y="726"/>
              <a:ext cx="80" cy="56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4359275" y="4837113"/>
            <a:ext cx="2463800" cy="1817687"/>
            <a:chOff x="0" y="0"/>
            <a:chExt cx="1552" cy="1144"/>
          </a:xfrm>
        </p:grpSpPr>
        <p:grpSp>
          <p:nvGrpSpPr>
            <p:cNvPr id="34" name="Group 29"/>
            <p:cNvGrpSpPr>
              <a:grpSpLocks/>
            </p:cNvGrpSpPr>
            <p:nvPr/>
          </p:nvGrpSpPr>
          <p:grpSpPr bwMode="auto">
            <a:xfrm>
              <a:off x="0" y="0"/>
              <a:ext cx="1552" cy="1144"/>
              <a:chOff x="0" y="0"/>
              <a:chExt cx="1552" cy="1144"/>
            </a:xfrm>
          </p:grpSpPr>
          <p:pic>
            <p:nvPicPr>
              <p:cNvPr id="36" name="Picture 2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52" cy="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7" name="Rectangle 28"/>
              <p:cNvSpPr>
                <a:spLocks/>
              </p:cNvSpPr>
              <p:nvPr/>
            </p:nvSpPr>
            <p:spPr bwMode="auto">
              <a:xfrm>
                <a:off x="397" y="896"/>
                <a:ext cx="75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600" b="1">
                    <a:solidFill>
                      <a:srgbClr val="000000"/>
                    </a:solidFill>
                    <a:latin typeface="Comic Sans MS" charset="0"/>
                    <a:ea typeface="ＭＳ Ｐゴシック" charset="0"/>
                    <a:cs typeface="ＭＳ Ｐゴシック" charset="0"/>
                    <a:sym typeface="Comic Sans MS" charset="0"/>
                  </a:rPr>
                  <a:t>Manhattan</a:t>
                </a:r>
              </a:p>
            </p:txBody>
          </p:sp>
        </p:grpSp>
        <p:sp>
          <p:nvSpPr>
            <p:cNvPr id="35" name="Oval 30"/>
            <p:cNvSpPr>
              <a:spLocks/>
            </p:cNvSpPr>
            <p:nvPr/>
          </p:nvSpPr>
          <p:spPr bwMode="auto">
            <a:xfrm flipH="1">
              <a:off x="429" y="648"/>
              <a:ext cx="96" cy="48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pic>
        <p:nvPicPr>
          <p:cNvPr id="38" name="Picture 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1028700"/>
            <a:ext cx="17780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FF0000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Goal:</a:t>
            </a:r>
            <a:r>
              <a:rPr lang="en-US" sz="3200" b="1" dirty="0">
                <a:solidFill>
                  <a:srgbClr val="0000FF"/>
                </a:solidFill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 Looking deeper and deeper inside!</a:t>
            </a:r>
            <a:endParaRPr lang="it-IT" sz="3600" b="1" dirty="0">
              <a:solidFill>
                <a:srgbClr val="0000FF"/>
              </a:solidFill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rot="10800000">
            <a:off x="165100" y="1793875"/>
            <a:ext cx="8805863" cy="29813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2" name="Rectangle 16"/>
          <p:cNvSpPr>
            <a:spLocks/>
          </p:cNvSpPr>
          <p:nvPr/>
        </p:nvSpPr>
        <p:spPr bwMode="auto">
          <a:xfrm>
            <a:off x="6577361" y="4111625"/>
            <a:ext cx="1897955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Quarks and gluons</a:t>
            </a:r>
            <a:endParaRPr 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  <a:ea typeface="ＭＳ Ｐゴシック" charset="0"/>
              <a:cs typeface="Comic Sans MS" charset="0"/>
              <a:sym typeface="Comic Sans MS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-17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</p:spPr>
        <p:txBody>
          <a:bodyPr rIns="132080"/>
          <a:lstStyle/>
          <a:p>
            <a:pPr>
              <a:defRPr/>
            </a:pPr>
            <a:r>
              <a:rPr lang="en-US" sz="3200" dirty="0">
                <a:solidFill>
                  <a:srgbClr val="0000FF"/>
                </a:solidFill>
                <a:latin typeface="Comic Sans MS" charset="0"/>
                <a:cs typeface="Comic Sans MS" charset="0"/>
                <a:sym typeface="Comic Sans MS" charset="0"/>
              </a:rPr>
              <a:t>WHERE</a:t>
            </a:r>
            <a:r>
              <a:rPr lang="en-US" sz="3200" b="1" dirty="0">
                <a:solidFill>
                  <a:srgbClr val="0000FF"/>
                </a:solidFill>
                <a:latin typeface="Comic Sans MS" charset="0"/>
                <a:cs typeface="Comic Sans MS" charset="0"/>
                <a:sym typeface="Comic Sans MS" charset="0"/>
              </a:rPr>
              <a:t> </a:t>
            </a:r>
            <a:r>
              <a:rPr lang="en-US" sz="3200" dirty="0">
                <a:solidFill>
                  <a:srgbClr val="0000FF"/>
                </a:solidFill>
                <a:latin typeface="Comic Sans MS" charset="0"/>
                <a:cs typeface="Comic Sans MS" charset="0"/>
                <a:sym typeface="Comic Sans MS" charset="0"/>
              </a:rPr>
              <a:t>in the world is RHIC?</a:t>
            </a:r>
            <a:endParaRPr lang="it-IT" sz="3200" dirty="0" smtClean="0">
              <a:solidFill>
                <a:srgbClr val="0000FF"/>
              </a:solidFill>
              <a:latin typeface="Comic Sans MS" charset="0"/>
              <a:ea typeface="ヒラギノ明朝 ProN W3" charset="0"/>
              <a:cs typeface="ヒラギノ明朝 ProN W3" charset="0"/>
              <a:sym typeface="Comic Sans MS" charset="0"/>
            </a:endParaRPr>
          </a:p>
        </p:txBody>
      </p:sp>
      <p:pic>
        <p:nvPicPr>
          <p:cNvPr id="6145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33600"/>
            <a:ext cx="7772400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/>
          </p:cNvSpPr>
          <p:nvPr/>
        </p:nvSpPr>
        <p:spPr bwMode="auto">
          <a:xfrm>
            <a:off x="450850" y="952500"/>
            <a:ext cx="82423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rgbClr val="00FF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ＭＳ Ｐゴシック" charset="0"/>
                <a:cs typeface="Times New Roman"/>
                <a:sym typeface="Arial Bold Italic" charset="0"/>
              </a:rPr>
              <a:t>at the </a:t>
            </a:r>
            <a:r>
              <a:rPr lang="en-US" sz="2800" b="1" dirty="0">
                <a:solidFill>
                  <a:srgbClr val="00FF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ＭＳ Ｐゴシック" charset="0"/>
                <a:cs typeface="Times New Roman"/>
                <a:sym typeface="Arial Bold Italic" charset="0"/>
              </a:rPr>
              <a:t>Brookhaven National Laboratory</a:t>
            </a:r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685800" y="1276350"/>
            <a:ext cx="77851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rgbClr val="66CCFF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/>
                <a:ea typeface="ＭＳ Ｐゴシック" charset="0"/>
                <a:cs typeface="Times New Roman"/>
                <a:sym typeface="Arial Bold Italic" charset="0"/>
              </a:rPr>
              <a:t>as seen from space</a:t>
            </a:r>
            <a:endParaRPr lang="en-US" sz="2800" b="1" dirty="0">
              <a:solidFill>
                <a:srgbClr val="66CCFF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Times New Roman"/>
              <a:ea typeface="ＭＳ Ｐゴシック" charset="0"/>
              <a:cs typeface="Times New Roman"/>
              <a:sym typeface="Arial Bold Italic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964113" y="1666875"/>
            <a:ext cx="2173287" cy="1939925"/>
            <a:chOff x="4964113" y="1666875"/>
            <a:chExt cx="2173287" cy="1939925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4964113" y="1666875"/>
              <a:ext cx="2058987" cy="1863725"/>
            </a:xfrm>
            <a:prstGeom prst="line">
              <a:avLst/>
            </a:prstGeom>
            <a:noFill/>
            <a:ln w="50800" cap="flat">
              <a:solidFill>
                <a:srgbClr val="66CCFF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ln>
                  <a:solidFill>
                    <a:srgbClr val="008040"/>
                  </a:solidFill>
                </a:ln>
                <a:solidFill>
                  <a:srgbClr val="000000"/>
                </a:solidFill>
                <a:sym typeface="Arial" charset="0"/>
              </a:endParaRPr>
            </a:p>
          </p:txBody>
        </p:sp>
        <p:sp>
          <p:nvSpPr>
            <p:cNvPr id="6150" name="Oval 6"/>
            <p:cNvSpPr>
              <a:spLocks/>
            </p:cNvSpPr>
            <p:nvPr/>
          </p:nvSpPr>
          <p:spPr bwMode="auto">
            <a:xfrm>
              <a:off x="6997700" y="3454400"/>
              <a:ext cx="139700" cy="152400"/>
            </a:xfrm>
            <a:prstGeom prst="ellips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</p:grpSp>
      <p:sp>
        <p:nvSpPr>
          <p:cNvPr id="6151" name="Rectangle 7"/>
          <p:cNvSpPr>
            <a:spLocks/>
          </p:cNvSpPr>
          <p:nvPr/>
        </p:nvSpPr>
        <p:spPr bwMode="auto">
          <a:xfrm rot="-1804114">
            <a:off x="4468813" y="4191000"/>
            <a:ext cx="18430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FFFF33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Long Island</a:t>
            </a:r>
          </a:p>
        </p:txBody>
      </p:sp>
      <p:sp>
        <p:nvSpPr>
          <p:cNvPr id="6152" name="Rectangle 8"/>
          <p:cNvSpPr>
            <a:spLocks/>
          </p:cNvSpPr>
          <p:nvPr/>
        </p:nvSpPr>
        <p:spPr bwMode="auto">
          <a:xfrm rot="-4664113">
            <a:off x="2762250" y="4697413"/>
            <a:ext cx="1225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FFFF33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New York City</a:t>
            </a: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57200" y="1803082"/>
            <a:ext cx="8229600" cy="5054918"/>
            <a:chOff x="0" y="1241425"/>
            <a:chExt cx="9144000" cy="5616575"/>
          </a:xfrm>
        </p:grpSpPr>
        <p:pic>
          <p:nvPicPr>
            <p:cNvPr id="23" name="Picture 3" descr="C:\Users\pile\Documents\RHIC\Summer Sunday\Photos\BNL_Solar_Farm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41425"/>
              <a:ext cx="9144000" cy="561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10"/>
            <p:cNvSpPr>
              <a:spLocks/>
            </p:cNvSpPr>
            <p:nvPr/>
          </p:nvSpPr>
          <p:spPr bwMode="auto">
            <a:xfrm>
              <a:off x="6717436" y="2043500"/>
              <a:ext cx="676275" cy="39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FFFF00"/>
                  </a:solidFill>
                  <a:latin typeface="Comic Sans MS" charset="0"/>
                  <a:ea typeface="ＭＳ Ｐゴシック" charset="0"/>
                  <a:cs typeface="ＭＳ Ｐゴシック" charset="0"/>
                  <a:sym typeface="Comic Sans MS" charset="0"/>
                </a:rPr>
                <a:t>RHIC</a:t>
              </a:r>
            </a:p>
          </p:txBody>
        </p:sp>
        <p:sp>
          <p:nvSpPr>
            <p:cNvPr id="25" name="Rectangle 11"/>
            <p:cNvSpPr>
              <a:spLocks/>
            </p:cNvSpPr>
            <p:nvPr/>
          </p:nvSpPr>
          <p:spPr bwMode="auto">
            <a:xfrm>
              <a:off x="3898036" y="2805500"/>
              <a:ext cx="946150" cy="343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rgbClr val="FFFF00"/>
                  </a:solidFill>
                  <a:latin typeface="Comic Sans MS" charset="0"/>
                  <a:ea typeface="ＭＳ Ｐゴシック" charset="0"/>
                  <a:cs typeface="ＭＳ Ｐゴシック" charset="0"/>
                  <a:sym typeface="Comic Sans MS" charset="0"/>
                </a:rPr>
                <a:t>NSLS-II</a:t>
              </a:r>
            </a:p>
          </p:txBody>
        </p:sp>
        <p:sp>
          <p:nvSpPr>
            <p:cNvPr id="26" name="Line 12"/>
            <p:cNvSpPr>
              <a:spLocks noChangeShapeType="1"/>
            </p:cNvSpPr>
            <p:nvPr/>
          </p:nvSpPr>
          <p:spPr bwMode="auto">
            <a:xfrm>
              <a:off x="3148736" y="2741979"/>
              <a:ext cx="1122363" cy="119103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sym typeface="Arial" charset="0"/>
              </a:endParaRPr>
            </a:p>
          </p:txBody>
        </p:sp>
        <p:sp>
          <p:nvSpPr>
            <p:cNvPr id="27" name="Rectangle 13"/>
            <p:cNvSpPr>
              <a:spLocks/>
            </p:cNvSpPr>
            <p:nvPr/>
          </p:nvSpPr>
          <p:spPr bwMode="auto">
            <a:xfrm>
              <a:off x="3821836" y="3886200"/>
              <a:ext cx="128356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FF00"/>
                  </a:solidFill>
                  <a:latin typeface="Comic Sans MS" charset="0"/>
                  <a:ea typeface="ＭＳ Ｐゴシック" charset="0"/>
                  <a:cs typeface="ＭＳ Ｐゴシック" charset="0"/>
                  <a:sym typeface="Comic Sans MS" charset="0"/>
                </a:rPr>
                <a:t>Solar Farm</a:t>
              </a:r>
            </a:p>
          </p:txBody>
        </p:sp>
      </p:grpSp>
      <p:pic>
        <p:nvPicPr>
          <p:cNvPr id="28" name="Picture 4" descr="C:\Users\pile\Documents\RHIC\Summer Sunday\Photos\BNL_Site_2011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7635240" cy="509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16"/>
          <p:cNvSpPr>
            <a:spLocks/>
          </p:cNvSpPr>
          <p:nvPr/>
        </p:nvSpPr>
        <p:spPr bwMode="auto">
          <a:xfrm>
            <a:off x="4572000" y="2438400"/>
            <a:ext cx="8747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RHIC</a:t>
            </a: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5562600" y="5486400"/>
            <a:ext cx="1042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NSLS-II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8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1" grpId="1" autoUpdateAnimBg="0"/>
      <p:bldP spid="6152" grpId="0" autoUpdateAnimBg="0"/>
      <p:bldP spid="6152" grpId="1" autoUpdateAnimBg="0"/>
      <p:bldP spid="30" grpId="0" autoUpdateAnimBg="0"/>
      <p:bldP spid="3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23,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- Brookhaven National Lab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89DCD-FBAB-45CA-89FC-94BA228ADE0C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943600" y="1600200"/>
            <a:ext cx="3124200" cy="3200400"/>
            <a:chOff x="5943600" y="1981200"/>
            <a:chExt cx="3124200" cy="3200400"/>
          </a:xfrm>
        </p:grpSpPr>
        <p:pic>
          <p:nvPicPr>
            <p:cNvPr id="8" name="Picture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1992313"/>
              <a:ext cx="3124200" cy="3189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530827" y="1981200"/>
              <a:ext cx="1446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3"/>
                  </a:solidFill>
                </a:rPr>
                <a:t>RHIC tunnel</a:t>
              </a:r>
              <a:endParaRPr 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685800"/>
          </a:xfrm>
          <a:effectLst>
            <a:outerShdw blurRad="63500" dist="38099" dir="2700000" algn="ctr" rotWithShape="0">
              <a:srgbClr val="808080">
                <a:alpha val="75000"/>
              </a:srgbClr>
            </a:outerShdw>
          </a:effectLst>
        </p:spPr>
        <p:txBody>
          <a:bodyPr rIns="132080"/>
          <a:lstStyle/>
          <a:p>
            <a:pPr indent="0" eaLnBrk="1" hangingPunct="1">
              <a:defRPr/>
            </a:pPr>
            <a:r>
              <a:rPr lang="en-US" sz="3200" dirty="0" smtClean="0">
                <a:solidFill>
                  <a:srgbClr val="0000FF"/>
                </a:solidFill>
                <a:latin typeface="Comic Sans MS" charset="0"/>
                <a:cs typeface="Comic Sans MS" charset="0"/>
                <a:sym typeface="Comic Sans MS" charset="0"/>
              </a:rPr>
              <a:t>What is the Relativistic Heavy Ion Collider?</a:t>
            </a:r>
            <a:endParaRPr lang="en-US" sz="3200" dirty="0" smtClean="0">
              <a:solidFill>
                <a:srgbClr val="0000FF"/>
              </a:solidFill>
              <a:latin typeface="Comic Sans MS" charset="0"/>
              <a:ea typeface="ヒラギノ明朝 ProN W3" charset="0"/>
              <a:cs typeface="ヒラギノ明朝 ProN W3" charset="0"/>
              <a:sym typeface="Comic Sans MS" charset="0"/>
            </a:endParaRPr>
          </a:p>
        </p:txBody>
      </p:sp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76200" y="533400"/>
            <a:ext cx="89154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13208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688" indent="0">
              <a:buClr>
                <a:srgbClr val="000000"/>
              </a:buClr>
              <a:buFont typeface="Arial" pitchFamily="34" charset="0"/>
              <a:buNone/>
            </a:pPr>
            <a:r>
              <a:rPr lang="en-US" sz="2000" b="1" dirty="0" smtClean="0">
                <a:latin typeface="Times New Roman" charset="0"/>
                <a:ea typeface="ヒラギノ角ゴ ProN W3" charset="0"/>
                <a:cs typeface="Times New Roman" charset="0"/>
                <a:sym typeface="Arial Bold" charset="0"/>
              </a:rPr>
              <a:t>RHIC is a particle collider operating at the Brookhaven National Laboratory (Long Island, New York)</a:t>
            </a:r>
            <a:endParaRPr lang="en-US" sz="2000" b="1" dirty="0">
              <a:latin typeface="Times New Roman" charset="0"/>
              <a:ea typeface="ヒラギノ角ゴ ProN W6" charset="0"/>
              <a:cs typeface="ヒラギノ角ゴ ProN W6" charset="0"/>
              <a:sym typeface="Arial Bold" charset="0"/>
            </a:endParaRPr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2286000" y="1371600"/>
            <a:ext cx="1588" cy="51816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3" name="Rectangle 10"/>
          <p:cNvSpPr>
            <a:spLocks/>
          </p:cNvSpPr>
          <p:nvPr/>
        </p:nvSpPr>
        <p:spPr bwMode="auto">
          <a:xfrm>
            <a:off x="152400" y="1524000"/>
            <a:ext cx="54399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0000FF"/>
                </a:solidFill>
                <a:latin typeface="Times New Roman" charset="0"/>
                <a:ea typeface="ＭＳ Ｐゴシック" charset="0"/>
                <a:cs typeface="ＭＳ Ｐゴシック" charset="0"/>
                <a:sym typeface="Arial" charset="0"/>
              </a:rPr>
              <a:t>Two particle accelerators collide beams of:</a:t>
            </a:r>
          </a:p>
          <a:p>
            <a:pPr marL="382588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" charset="0"/>
              </a:rPr>
              <a:t>Polarized protons </a:t>
            </a:r>
            <a:r>
              <a:rPr lang="en-US" sz="2000" b="1" i="1" dirty="0" smtClean="0">
                <a:latin typeface="Times New Roman" charset="0"/>
                <a:ea typeface="ＭＳ Ｐゴシック" charset="0"/>
                <a:cs typeface="ＭＳ Ｐゴシック" charset="0"/>
                <a:sym typeface="Arial" charset="0"/>
              </a:rPr>
              <a:t>(the only venue in the world!)</a:t>
            </a:r>
          </a:p>
          <a:p>
            <a:pPr marL="382588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" charset="0"/>
              </a:rPr>
              <a:t>Light nuclei</a:t>
            </a:r>
          </a:p>
          <a:p>
            <a:pPr marL="382588" indent="-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000" b="1" i="1" dirty="0" smtClean="0">
                <a:solidFill>
                  <a:srgbClr val="FF0000"/>
                </a:solidFill>
                <a:latin typeface="Times New Roman" charset="0"/>
                <a:ea typeface="ＭＳ Ｐゴシック" charset="0"/>
                <a:cs typeface="ＭＳ Ｐゴシック" charset="0"/>
                <a:sym typeface="Arial" charset="0"/>
              </a:rPr>
              <a:t>Heavy nuclei</a:t>
            </a:r>
            <a:endParaRPr lang="en-US" sz="2000" b="1" i="1" dirty="0">
              <a:solidFill>
                <a:srgbClr val="FF0000"/>
              </a:solidFill>
              <a:latin typeface="Times New Roman" charset="0"/>
              <a:ea typeface="ＭＳ Ｐゴシック" charset="0"/>
              <a:cs typeface="ＭＳ Ｐゴシック" charset="0"/>
              <a:sym typeface="Arial" charset="0"/>
            </a:endParaRPr>
          </a:p>
        </p:txBody>
      </p:sp>
      <p:pic>
        <p:nvPicPr>
          <p:cNvPr id="14" name="Picture 13" descr="au10p1.g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5" t="11984" r="59062" b="32644"/>
          <a:stretch/>
        </p:blipFill>
        <p:spPr>
          <a:xfrm>
            <a:off x="96504" y="3276600"/>
            <a:ext cx="741696" cy="1361442"/>
          </a:xfrm>
          <a:prstGeom prst="rect">
            <a:avLst/>
          </a:prstGeom>
        </p:spPr>
      </p:pic>
      <p:pic>
        <p:nvPicPr>
          <p:cNvPr id="15" name="Picture 14" descr="au10p1.gi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5" t="30579" r="16250" b="9505"/>
          <a:stretch/>
        </p:blipFill>
        <p:spPr>
          <a:xfrm>
            <a:off x="4343400" y="3251234"/>
            <a:ext cx="751840" cy="1473166"/>
          </a:xfrm>
          <a:prstGeom prst="rect">
            <a:avLst/>
          </a:prstGeom>
        </p:spPr>
      </p:pic>
      <p:pic>
        <p:nvPicPr>
          <p:cNvPr id="16" name="Picture 15" descr="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26389" r="28750" b="30277"/>
          <a:stretch/>
        </p:blipFill>
        <p:spPr>
          <a:xfrm>
            <a:off x="1752600" y="3238477"/>
            <a:ext cx="1657350" cy="1485923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 bwMode="auto">
          <a:xfrm>
            <a:off x="914400" y="3810000"/>
            <a:ext cx="838200" cy="381000"/>
          </a:xfrm>
          <a:prstGeom prst="rightArrow">
            <a:avLst/>
          </a:prstGeom>
          <a:gradFill flip="none" rotWithShape="1">
            <a:gsLst>
              <a:gs pos="0">
                <a:srgbClr val="0000FF">
                  <a:alpha val="50000"/>
                </a:srgbClr>
              </a:gs>
              <a:gs pos="100000">
                <a:srgbClr val="0000FF">
                  <a:alpha val="50000"/>
                </a:srgbClr>
              </a:gs>
              <a:gs pos="50000">
                <a:schemeClr val="bg1"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10800000">
            <a:off x="3429000" y="3771900"/>
            <a:ext cx="838200" cy="381000"/>
          </a:xfrm>
          <a:prstGeom prst="rightArrow">
            <a:avLst/>
          </a:prstGeom>
          <a:gradFill flip="none" rotWithShape="1">
            <a:gsLst>
              <a:gs pos="0">
                <a:srgbClr val="0000FF">
                  <a:alpha val="50000"/>
                </a:srgbClr>
              </a:gs>
              <a:gs pos="100000">
                <a:srgbClr val="0000FF">
                  <a:alpha val="50000"/>
                </a:srgbClr>
              </a:gs>
              <a:gs pos="50000">
                <a:schemeClr val="bg1"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000" y="282077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omic Sans MS"/>
                <a:cs typeface="Comic Sans MS"/>
                <a:sym typeface="Arial" charset="0"/>
              </a:rPr>
              <a:t>nucleus</a:t>
            </a:r>
            <a:endParaRPr lang="en-US" sz="2400" b="1" dirty="0">
              <a:solidFill>
                <a:srgbClr val="FF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omic Sans MS"/>
              <a:cs typeface="Comic Sans MS"/>
              <a:sym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973" y="2819400"/>
            <a:ext cx="1230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FF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omic Sans MS"/>
                <a:cs typeface="Comic Sans MS"/>
                <a:sym typeface="Arial" charset="0"/>
              </a:rPr>
              <a:t>nucleus</a:t>
            </a:r>
            <a:endParaRPr lang="en-US" sz="2400" b="1" dirty="0">
              <a:solidFill>
                <a:srgbClr val="FF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omic Sans MS"/>
              <a:cs typeface="Comic Sans MS"/>
              <a:sym typeface="Arial" charset="0"/>
            </a:endParaRPr>
          </a:p>
        </p:txBody>
      </p:sp>
      <p:sp>
        <p:nvSpPr>
          <p:cNvPr id="21" name="Explosion 1 20"/>
          <p:cNvSpPr/>
          <p:nvPr/>
        </p:nvSpPr>
        <p:spPr bwMode="auto">
          <a:xfrm>
            <a:off x="2225040" y="3550920"/>
            <a:ext cx="822960" cy="822960"/>
          </a:xfrm>
          <a:prstGeom prst="irregularSeal1">
            <a:avLst/>
          </a:prstGeom>
          <a:gradFill flip="none" rotWithShape="1">
            <a:gsLst>
              <a:gs pos="0">
                <a:srgbClr val="FF6600">
                  <a:alpha val="50000"/>
                </a:srgbClr>
              </a:gs>
              <a:gs pos="100000">
                <a:srgbClr val="FF0000">
                  <a:alpha val="50000"/>
                </a:srgbClr>
              </a:gs>
              <a:gs pos="50000">
                <a:schemeClr val="bg1"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01" y="4648200"/>
            <a:ext cx="8991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Main physics goals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Quark-gluon plasma (QGP): </a:t>
            </a:r>
            <a:r>
              <a:rPr lang="en-US" dirty="0" smtClean="0"/>
              <a:t>a state of matter in the early Universe, when quarks e gluons existed on a free state (not confined into hadrons) </a:t>
            </a:r>
          </a:p>
          <a:p>
            <a:pPr lvl="1"/>
            <a:r>
              <a:rPr lang="en-US" dirty="0" smtClean="0">
                <a:sym typeface="Wingdings"/>
              </a:rPr>
              <a:t> outcome: QGP exists at </a:t>
            </a:r>
            <a:r>
              <a:rPr lang="en-US" dirty="0" err="1" smtClean="0">
                <a:sym typeface="Wingdings"/>
              </a:rPr>
              <a:t>extreeme</a:t>
            </a:r>
            <a:r>
              <a:rPr lang="en-US" dirty="0" smtClean="0">
                <a:sym typeface="Wingdings"/>
              </a:rPr>
              <a:t> temperatures and behaves like a perfect fluid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  <a:sym typeface="Wingdings"/>
              </a:rPr>
              <a:t>Study of the proton spin </a:t>
            </a:r>
          </a:p>
          <a:p>
            <a:r>
              <a:rPr lang="en-US" b="1" dirty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       </a:t>
            </a:r>
            <a:r>
              <a:rPr lang="en-US" dirty="0" smtClean="0">
                <a:sym typeface="Wingdings"/>
              </a:rPr>
              <a:t> outcome: gluons and sea quark have also a significant contribution to the proton spin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684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utoUpdateAnimBg="0"/>
      <p:bldP spid="13" grpId="0" autoUpdateAnimBg="0"/>
      <p:bldP spid="17" grpId="0" animBg="1"/>
      <p:bldP spid="18" grpId="0" animBg="1"/>
      <p:bldP spid="19" grpId="0"/>
      <p:bldP spid="20" grpId="0"/>
      <p:bldP spid="21" grpId="0" animBg="1"/>
      <p:bldP spid="21" grpId="1" animBg="1"/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BBE0E3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30610</TotalTime>
  <Words>2151</Words>
  <Application>Microsoft Macintosh PowerPoint</Application>
  <PresentationFormat>On-screen Show (4:3)</PresentationFormat>
  <Paragraphs>294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Title &amp; Bullets</vt:lpstr>
      <vt:lpstr>Equation</vt:lpstr>
      <vt:lpstr>A New Particle Collider to Explore the Wonderful and Dynamical Inner Microcosm of the Visible Matter</vt:lpstr>
      <vt:lpstr>The hypothesis of Democritus</vt:lpstr>
      <vt:lpstr>The model of Rutherford</vt:lpstr>
      <vt:lpstr>PowerPoint Presentation</vt:lpstr>
      <vt:lpstr>PowerPoint Presentation</vt:lpstr>
      <vt:lpstr>PowerPoint Presentation</vt:lpstr>
      <vt:lpstr>Goal: Looking deeper and deeper inside!</vt:lpstr>
      <vt:lpstr>WHERE in the world is RHIC?</vt:lpstr>
      <vt:lpstr>What is the Relativistic Heavy Ion Collider?</vt:lpstr>
      <vt:lpstr>PowerPoint Presentation</vt:lpstr>
      <vt:lpstr>PowerPoint Presentation</vt:lpstr>
      <vt:lpstr>PowerPoint Presentation</vt:lpstr>
      <vt:lpstr>Designing a detector for eRHIC/EIC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On Value of Fundamental Science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eRHIC, a quantum super-microscope …</dc:title>
  <dc:creator>benedetto</dc:creator>
  <cp:lastModifiedBy>Salvatore Fazio</cp:lastModifiedBy>
  <cp:revision>470</cp:revision>
  <dcterms:created xsi:type="dcterms:W3CDTF">2012-11-30T00:44:27Z</dcterms:created>
  <dcterms:modified xsi:type="dcterms:W3CDTF">2017-09-20T02:58:57Z</dcterms:modified>
</cp:coreProperties>
</file>